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6858000" cx="12192000"/>
  <p:notesSz cx="6858000" cy="9144000"/>
  <p:embeddedFontLst>
    <p:embeddedFont>
      <p:font typeface="Roboto"/>
      <p:regular r:id="rId107"/>
      <p:bold r:id="rId108"/>
      <p:italic r:id="rId109"/>
      <p:boldItalic r:id="rId110"/>
    </p:embeddedFont>
    <p:embeddedFont>
      <p:font typeface="Inter"/>
      <p:regular r:id="rId111"/>
      <p:bold r:id="rId112"/>
      <p:italic r:id="rId113"/>
      <p:boldItalic r:id="rId114"/>
    </p:embeddedFont>
    <p:embeddedFont>
      <p:font typeface="Lato"/>
      <p:regular r:id="rId115"/>
      <p:bold r:id="rId116"/>
      <p:italic r:id="rId117"/>
      <p:boldItalic r:id="rId118"/>
    </p:embeddedFont>
    <p:embeddedFont>
      <p:font typeface="Open Sans"/>
      <p:regular r:id="rId119"/>
      <p:bold r:id="rId120"/>
      <p:italic r:id="rId121"/>
      <p:boldItalic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23" roundtripDataSignature="AMtx7miiQ09r9+w9mwl/gm4zYTB1/7+b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413568-3D30-43D4-B8F0-770D385F90EE}">
  <a:tblStyle styleId="{2A413568-3D30-43D4-B8F0-770D385F90E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-regular.fntdata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Roboto-italic.fntdata"/><Relationship Id="rId108" Type="http://schemas.openxmlformats.org/officeDocument/2006/relationships/font" Target="fonts/Roboto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OpenSans-italic.fntdata"/><Relationship Id="rId25" Type="http://schemas.openxmlformats.org/officeDocument/2006/relationships/slide" Target="slides/slide20.xml"/><Relationship Id="rId120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customschemas.google.com/relationships/presentationmetadata" Target="metadata"/><Relationship Id="rId122" Type="http://schemas.openxmlformats.org/officeDocument/2006/relationships/font" Target="fonts/OpenSans-bold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Lato-boldItalic.fntdata"/><Relationship Id="rId117" Type="http://schemas.openxmlformats.org/officeDocument/2006/relationships/font" Target="fonts/Lato-italic.fntdata"/><Relationship Id="rId116" Type="http://schemas.openxmlformats.org/officeDocument/2006/relationships/font" Target="fonts/Lato-bold.fntdata"/><Relationship Id="rId115" Type="http://schemas.openxmlformats.org/officeDocument/2006/relationships/font" Target="fonts/Lato-regular.fntdata"/><Relationship Id="rId119" Type="http://schemas.openxmlformats.org/officeDocument/2006/relationships/font" Target="fonts/OpenSans-regular.fntdata"/><Relationship Id="rId15" Type="http://schemas.openxmlformats.org/officeDocument/2006/relationships/slide" Target="slides/slide10.xml"/><Relationship Id="rId110" Type="http://schemas.openxmlformats.org/officeDocument/2006/relationships/font" Target="fonts/Roboto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Inter-boldItalic.fntdata"/><Relationship Id="rId18" Type="http://schemas.openxmlformats.org/officeDocument/2006/relationships/slide" Target="slides/slide13.xml"/><Relationship Id="rId113" Type="http://schemas.openxmlformats.org/officeDocument/2006/relationships/font" Target="fonts/Inter-italic.fntdata"/><Relationship Id="rId112" Type="http://schemas.openxmlformats.org/officeDocument/2006/relationships/font" Target="fonts/Inter-bold.fntdata"/><Relationship Id="rId111" Type="http://schemas.openxmlformats.org/officeDocument/2006/relationships/font" Target="fonts/Inter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0e8eabc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80e8eabca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0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0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0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/>
              <a:t>Decision Tree Classification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How the decision tree is build?</a:t>
            </a:r>
            <a:endParaRPr/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838200" y="1825625"/>
            <a:ext cx="54922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D (a set of training examples) </a:t>
            </a:r>
            <a:endParaRPr/>
          </a:p>
        </p:txBody>
      </p:sp>
      <p:sp>
        <p:nvSpPr>
          <p:cNvPr id="151" name="Google Shape;151;p10"/>
          <p:cNvSpPr/>
          <p:nvPr/>
        </p:nvSpPr>
        <p:spPr>
          <a:xfrm>
            <a:off x="5673970" y="1782247"/>
            <a:ext cx="1880382" cy="70338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A5</a:t>
            </a:r>
            <a:endParaRPr/>
          </a:p>
        </p:txBody>
      </p:sp>
      <p:sp>
        <p:nvSpPr>
          <p:cNvPr id="152" name="Google Shape;152;p10"/>
          <p:cNvSpPr txBox="1"/>
          <p:nvPr/>
        </p:nvSpPr>
        <p:spPr>
          <a:xfrm>
            <a:off x="7765368" y="1839301"/>
            <a:ext cx="15204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on A5 attribute</a:t>
            </a:r>
            <a:endParaRPr/>
          </a:p>
        </p:txBody>
      </p:sp>
      <p:cxnSp>
        <p:nvCxnSpPr>
          <p:cNvPr id="153" name="Google Shape;153;p10"/>
          <p:cNvCxnSpPr>
            <a:stCxn id="151" idx="2"/>
          </p:cNvCxnSpPr>
          <p:nvPr/>
        </p:nvCxnSpPr>
        <p:spPr>
          <a:xfrm flipH="1">
            <a:off x="5673961" y="2485632"/>
            <a:ext cx="940200" cy="59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4" name="Google Shape;154;p10"/>
          <p:cNvCxnSpPr>
            <a:stCxn id="151" idx="2"/>
          </p:cNvCxnSpPr>
          <p:nvPr/>
        </p:nvCxnSpPr>
        <p:spPr>
          <a:xfrm>
            <a:off x="6614161" y="2485632"/>
            <a:ext cx="785400" cy="52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5" name="Google Shape;155;p10"/>
          <p:cNvSpPr/>
          <p:nvPr/>
        </p:nvSpPr>
        <p:spPr>
          <a:xfrm>
            <a:off x="4733779" y="3041187"/>
            <a:ext cx="1880382" cy="70338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A2</a:t>
            </a:r>
            <a:endParaRPr/>
          </a:p>
        </p:txBody>
      </p:sp>
      <p:sp>
        <p:nvSpPr>
          <p:cNvPr id="156" name="Google Shape;156;p10"/>
          <p:cNvSpPr/>
          <p:nvPr/>
        </p:nvSpPr>
        <p:spPr>
          <a:xfrm>
            <a:off x="6825177" y="3041187"/>
            <a:ext cx="1880382" cy="70338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with probability 0.82</a:t>
            </a:r>
            <a:endParaRPr/>
          </a:p>
        </p:txBody>
      </p:sp>
      <p:cxnSp>
        <p:nvCxnSpPr>
          <p:cNvPr id="157" name="Google Shape;157;p10"/>
          <p:cNvCxnSpPr/>
          <p:nvPr/>
        </p:nvCxnSpPr>
        <p:spPr>
          <a:xfrm flipH="1">
            <a:off x="4658752" y="3735311"/>
            <a:ext cx="940191" cy="59519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8" name="Google Shape;158;p10"/>
          <p:cNvCxnSpPr/>
          <p:nvPr/>
        </p:nvCxnSpPr>
        <p:spPr>
          <a:xfrm>
            <a:off x="5598943" y="3735311"/>
            <a:ext cx="785445" cy="52485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9" name="Google Shape;159;p10"/>
          <p:cNvSpPr/>
          <p:nvPr/>
        </p:nvSpPr>
        <p:spPr>
          <a:xfrm>
            <a:off x="3695114" y="4338830"/>
            <a:ext cx="1880382" cy="70338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60" name="Google Shape;160;p10"/>
          <p:cNvSpPr/>
          <p:nvPr/>
        </p:nvSpPr>
        <p:spPr>
          <a:xfrm>
            <a:off x="5899054" y="4288300"/>
            <a:ext cx="1880382" cy="70338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A3</a:t>
            </a:r>
            <a:endParaRPr/>
          </a:p>
        </p:txBody>
      </p:sp>
      <p:sp>
        <p:nvSpPr>
          <p:cNvPr id="161" name="Google Shape;161;p10"/>
          <p:cNvSpPr txBox="1"/>
          <p:nvPr/>
        </p:nvSpPr>
        <p:spPr>
          <a:xfrm>
            <a:off x="3287739" y="2954043"/>
            <a:ext cx="1520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/>
          </a:p>
        </p:txBody>
      </p:sp>
      <p:sp>
        <p:nvSpPr>
          <p:cNvPr id="162" name="Google Shape;162;p10"/>
          <p:cNvSpPr txBox="1"/>
          <p:nvPr/>
        </p:nvSpPr>
        <p:spPr>
          <a:xfrm>
            <a:off x="8989258" y="3169410"/>
            <a:ext cx="1520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/>
          </a:p>
        </p:txBody>
      </p:sp>
      <p:sp>
        <p:nvSpPr>
          <p:cNvPr id="163" name="Google Shape;163;p10"/>
          <p:cNvSpPr txBox="1"/>
          <p:nvPr/>
        </p:nvSpPr>
        <p:spPr>
          <a:xfrm>
            <a:off x="2527498" y="4563163"/>
            <a:ext cx="1520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D11</a:t>
            </a:r>
            <a:endParaRPr/>
          </a:p>
        </p:txBody>
      </p:sp>
      <p:sp>
        <p:nvSpPr>
          <p:cNvPr id="164" name="Google Shape;164;p10"/>
          <p:cNvSpPr txBox="1"/>
          <p:nvPr/>
        </p:nvSpPr>
        <p:spPr>
          <a:xfrm>
            <a:off x="7945318" y="4455326"/>
            <a:ext cx="1520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D12</a:t>
            </a:r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5472332" y="2575153"/>
            <a:ext cx="15392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166" name="Google Shape;166;p10"/>
          <p:cNvSpPr txBox="1"/>
          <p:nvPr/>
        </p:nvSpPr>
        <p:spPr>
          <a:xfrm>
            <a:off x="7295273" y="2524273"/>
            <a:ext cx="1520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167" name="Google Shape;167;p10"/>
          <p:cNvSpPr txBox="1"/>
          <p:nvPr/>
        </p:nvSpPr>
        <p:spPr>
          <a:xfrm>
            <a:off x="4711505" y="3782836"/>
            <a:ext cx="15392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168" name="Google Shape;168;p10"/>
          <p:cNvSpPr txBox="1"/>
          <p:nvPr/>
        </p:nvSpPr>
        <p:spPr>
          <a:xfrm>
            <a:off x="6182166" y="3872004"/>
            <a:ext cx="1520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169" name="Google Shape;169;p10"/>
          <p:cNvSpPr txBox="1"/>
          <p:nvPr/>
        </p:nvSpPr>
        <p:spPr>
          <a:xfrm>
            <a:off x="5304695" y="1891939"/>
            <a:ext cx="1520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170" name="Google Shape;170;p10"/>
          <p:cNvSpPr txBox="1"/>
          <p:nvPr/>
        </p:nvSpPr>
        <p:spPr>
          <a:xfrm>
            <a:off x="679941" y="5481124"/>
            <a:ext cx="111416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we can grow the tree so that every leaf has a specific value or we stop at a point where at a leaf there are more than one possible values but one is more dominant. 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0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Visualising the Test set results</a:t>
            </a:r>
            <a:endParaRPr/>
          </a:p>
        </p:txBody>
      </p:sp>
      <p:sp>
        <p:nvSpPr>
          <p:cNvPr id="1691" name="Google Shape;1691;p10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ct val="1000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matplotlib.colors </a:t>
            </a: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ListedColormap</a:t>
            </a:r>
            <a:endParaRPr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X_set, y_set = sc.inverse_transform(X_test), y_test</a:t>
            </a:r>
            <a:endParaRPr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X1, X2 = np.meshgrid(np.arange(start = X_set[:,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 -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stop = X_set[:,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 +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step =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np.arange(start = X_set[:,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 -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stop = X_set[:,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 +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step =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plt.contourf(X1, X2, classifier.predict(sc.transform(np.array([X1.ravel(), X2.ravel()]).T)).reshape(X1.shape),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alpha =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0.75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cmap = ListedColormap((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'green'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plt.xlim(X1.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(), X1.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plt.ylim(X2.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(), X2.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ct val="1000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i, j </a:t>
            </a:r>
            <a:r>
              <a:rPr b="0" lang="en-I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(np.unique(y_set)):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plt.scatter(X_set[y_set == j,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X_set[y_set == j,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c = ListedColormap((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'green'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))(i), label = j)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'Decision Tree Classification (Test set)'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'Estimated Salary'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plt.legend()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/>
          </a:p>
          <a:p>
            <a:pPr indent="-157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0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Visualising the Test set results</a:t>
            </a:r>
            <a:endParaRPr/>
          </a:p>
        </p:txBody>
      </p:sp>
      <p:pic>
        <p:nvPicPr>
          <p:cNvPr id="1697" name="Google Shape;169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087" y="2105024"/>
            <a:ext cx="5774251" cy="3944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The space of decision tree is too big for systematic search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Learning problem is given a set of decision trees we have to find a good tree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Two choices that we need to make at a time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Stop  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Return a value for the target feature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Stopping criteria</a:t>
            </a:r>
            <a:endParaRPr/>
          </a:p>
          <a:p>
            <a:pPr indent="-228600" lvl="4" marL="2057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If all the attributes are exhausted</a:t>
            </a:r>
            <a:endParaRPr/>
          </a:p>
          <a:p>
            <a:pPr indent="-228600" lvl="4" marL="2057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If all the examples are positive/negative</a:t>
            </a:r>
            <a:endParaRPr/>
          </a:p>
          <a:p>
            <a:pPr indent="-228600" lvl="4" marL="2057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If we get too few examples (say 2) in the node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Continue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/>
              <a:t>Choose a test or choose an attribute to continue with</a:t>
            </a:r>
            <a:endParaRPr/>
          </a:p>
          <a:p>
            <a:pPr indent="-1143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Top Down Induction of Decision trees ID3</a:t>
            </a:r>
            <a:endParaRPr/>
          </a:p>
        </p:txBody>
      </p:sp>
      <p:sp>
        <p:nvSpPr>
          <p:cNvPr id="182" name="Google Shape;182;p12"/>
          <p:cNvSpPr txBox="1"/>
          <p:nvPr>
            <p:ph idx="1" type="body"/>
          </p:nvPr>
        </p:nvSpPr>
        <p:spPr>
          <a:xfrm>
            <a:off x="838200" y="1744394"/>
            <a:ext cx="10515600" cy="331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1. A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← the best decision attribute for the next node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2. Assign A as decision attribute for node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3. for each value of A create new descendent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4. sort training examples to leaf node according to the attribute value of the branch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5. if all training examples are perfectly classified (same value of target attribute) stop, else iterate over new leaf nodes.</a:t>
            </a:r>
            <a:endParaRPr/>
          </a:p>
        </p:txBody>
      </p:sp>
      <p:sp>
        <p:nvSpPr>
          <p:cNvPr id="183" name="Google Shape;183;p12"/>
          <p:cNvSpPr txBox="1"/>
          <p:nvPr/>
        </p:nvSpPr>
        <p:spPr>
          <a:xfrm>
            <a:off x="512298" y="5118075"/>
            <a:ext cx="10515600" cy="1659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Choices that we have to take in this algorithm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we have the partial decision tee, which node to continue?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attribute to use for the test?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to stop?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Advantages </a:t>
            </a:r>
            <a:endParaRPr/>
          </a:p>
        </p:txBody>
      </p:sp>
      <p:sp>
        <p:nvSpPr>
          <p:cNvPr id="189" name="Google Shape;18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Decision Trees usually mimic human thinking ability while making a decision, so it is easy to understand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logic behind the decision tree can be easily understood because it shows a tree-like structure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838200" y="365125"/>
            <a:ext cx="10515600" cy="380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Terminologies </a:t>
            </a:r>
            <a:endParaRPr/>
          </a:p>
        </p:txBody>
      </p:sp>
      <p:sp>
        <p:nvSpPr>
          <p:cNvPr id="195" name="Google Shape;195;p14"/>
          <p:cNvSpPr txBox="1"/>
          <p:nvPr>
            <p:ph idx="1" type="body"/>
          </p:nvPr>
        </p:nvSpPr>
        <p:spPr>
          <a:xfrm>
            <a:off x="627184" y="900332"/>
            <a:ext cx="10515600" cy="4812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IN" sz="1600"/>
              <a:t>R</a:t>
            </a:r>
            <a:r>
              <a:rPr b="1" i="0" lang="en-IN" sz="1600">
                <a:solidFill>
                  <a:srgbClr val="000000"/>
                </a:solidFill>
              </a:rPr>
              <a:t>oot Node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i="0" lang="en-IN" sz="1600">
                <a:solidFill>
                  <a:srgbClr val="000000"/>
                </a:solidFill>
              </a:rPr>
              <a:t>Root node is from where the decision tree starts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i="0" lang="en-IN" sz="1600">
                <a:solidFill>
                  <a:srgbClr val="000000"/>
                </a:solidFill>
              </a:rPr>
              <a:t>It represents the entire dataset, which further gets divided into two or more homogeneous sets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1600"/>
              <a:buChar char="•"/>
            </a:pPr>
            <a:r>
              <a:rPr b="1" i="0" lang="en-IN" sz="1600">
                <a:solidFill>
                  <a:srgbClr val="111111"/>
                </a:solidFill>
              </a:rPr>
              <a:t>Decision Node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11111"/>
              </a:buClr>
              <a:buSzPts val="1600"/>
              <a:buChar char="•"/>
            </a:pPr>
            <a:r>
              <a:rPr b="1" i="0" lang="en-IN" sz="1600">
                <a:solidFill>
                  <a:srgbClr val="111111"/>
                </a:solidFill>
              </a:rPr>
              <a:t>When a sub-node splits into further sub-nodes, then it is called the decision node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lang="en-IN" sz="1600">
                <a:solidFill>
                  <a:srgbClr val="000000"/>
                </a:solidFill>
              </a:rPr>
              <a:t>L</a:t>
            </a:r>
            <a:r>
              <a:rPr b="1" i="0" lang="en-IN" sz="1600">
                <a:solidFill>
                  <a:srgbClr val="000000"/>
                </a:solidFill>
              </a:rPr>
              <a:t>eaf Node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i="0" lang="en-IN" sz="1600">
                <a:solidFill>
                  <a:srgbClr val="000000"/>
                </a:solidFill>
              </a:rPr>
              <a:t>Leaf nodes are the final output node, and the tree cannot be segregated further after getting a leaf node</a:t>
            </a:r>
            <a:endParaRPr b="1" sz="1600"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i="0" lang="en-IN" sz="1600">
                <a:solidFill>
                  <a:srgbClr val="000000"/>
                </a:solidFill>
              </a:rPr>
              <a:t>Splitting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i="0" lang="en-IN" sz="1600">
                <a:solidFill>
                  <a:srgbClr val="000000"/>
                </a:solidFill>
              </a:rPr>
              <a:t>Splitting is the process of dividing the decision node/root node into sub-nodes according to the given conditions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lang="en-IN" sz="1600">
                <a:solidFill>
                  <a:srgbClr val="000000"/>
                </a:solidFill>
              </a:rPr>
              <a:t>Br</a:t>
            </a:r>
            <a:r>
              <a:rPr b="1" i="0" lang="en-IN" sz="1600">
                <a:solidFill>
                  <a:srgbClr val="000000"/>
                </a:solidFill>
              </a:rPr>
              <a:t>anch/Sub Tree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i="0" lang="en-IN" sz="1600">
                <a:solidFill>
                  <a:srgbClr val="000000"/>
                </a:solidFill>
              </a:rPr>
              <a:t>A tree formed by splitting the tree</a:t>
            </a:r>
            <a:endParaRPr b="1" sz="1600"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lang="en-IN" sz="1600">
                <a:solidFill>
                  <a:srgbClr val="000000"/>
                </a:solidFill>
              </a:rPr>
              <a:t>Pr</a:t>
            </a:r>
            <a:r>
              <a:rPr b="1" i="0" lang="en-IN" sz="1600">
                <a:solidFill>
                  <a:srgbClr val="000000"/>
                </a:solidFill>
              </a:rPr>
              <a:t>uning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i="0" lang="en-IN" sz="1600">
                <a:solidFill>
                  <a:srgbClr val="000000"/>
                </a:solidFill>
              </a:rPr>
              <a:t>Pruning is the process of removing the unwanted branches from the tree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11111"/>
              </a:buClr>
              <a:buSzPts val="1600"/>
              <a:buChar char="•"/>
            </a:pPr>
            <a:r>
              <a:rPr b="1" i="0" lang="en-IN" sz="1600">
                <a:solidFill>
                  <a:srgbClr val="111111"/>
                </a:solidFill>
              </a:rPr>
              <a:t>When we remove sub-nodes of a decision node, this process is called pruning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11111"/>
              </a:buClr>
              <a:buSzPts val="1600"/>
              <a:buChar char="•"/>
            </a:pPr>
            <a:r>
              <a:rPr b="1" i="0" lang="en-IN" sz="1600">
                <a:solidFill>
                  <a:srgbClr val="111111"/>
                </a:solidFill>
              </a:rPr>
              <a:t>It is just the opposite process of splitting</a:t>
            </a:r>
            <a:endParaRPr b="1" i="0" sz="1600"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lang="en-IN" sz="1600">
                <a:solidFill>
                  <a:srgbClr val="000000"/>
                </a:solidFill>
              </a:rPr>
              <a:t>P</a:t>
            </a:r>
            <a:r>
              <a:rPr b="1" i="0" lang="en-IN" sz="1600">
                <a:solidFill>
                  <a:srgbClr val="000000"/>
                </a:solidFill>
              </a:rPr>
              <a:t>arent/Child node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i="0" lang="en-IN" sz="1600">
                <a:solidFill>
                  <a:srgbClr val="000000"/>
                </a:solidFill>
              </a:rPr>
              <a:t>The root node of the tree is called the parent node, and other nodes are called the child nodes</a:t>
            </a:r>
            <a:endParaRPr b="1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Working</a:t>
            </a:r>
            <a:endParaRPr/>
          </a:p>
        </p:txBody>
      </p:sp>
      <p:sp>
        <p:nvSpPr>
          <p:cNvPr id="201" name="Google Shape;20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Step-1:</a:t>
            </a: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Begin the tree with the root node, says S, which contains the complete dataset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Step-2:</a:t>
            </a: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Find the best attribute in the dataset using </a:t>
            </a: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Attribute Selection Measure (ASM)</a:t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Step-3:</a:t>
            </a: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Divide the S into subsets that contains possible values for the best attributes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Step-4:</a:t>
            </a: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Generate the decision tree node, which contains the best attribute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Step-5:</a:t>
            </a: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Recursively make new decision trees using the subsets of the dataset created in step -3. Continue this process until a stage is reached where you cannot further classify the nodes and called the final node as a leaf node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0e8eabca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4000"/>
              <a:t>How to </a:t>
            </a:r>
            <a:r>
              <a:rPr lang="en-IN" sz="4000">
                <a:solidFill>
                  <a:srgbClr val="333333"/>
                </a:solidFill>
              </a:rPr>
              <a:t>predicting the class of the given record</a:t>
            </a:r>
            <a:endParaRPr sz="4000"/>
          </a:p>
        </p:txBody>
      </p:sp>
      <p:sp>
        <p:nvSpPr>
          <p:cNvPr id="207" name="Google Shape;207;g380e8eabca5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IN">
                <a:solidFill>
                  <a:srgbClr val="333333"/>
                </a:solidFill>
              </a:rPr>
              <a:t>S</a:t>
            </a:r>
            <a:r>
              <a:rPr b="0" i="0" lang="en-IN">
                <a:solidFill>
                  <a:srgbClr val="333333"/>
                </a:solidFill>
              </a:rPr>
              <a:t>tart from the root node of the tree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IN">
                <a:solidFill>
                  <a:srgbClr val="333333"/>
                </a:solidFill>
              </a:rPr>
              <a:t>This algorithm compares the values of root attribute with the record attribute and, based on the comparison, follows the branch and jumps to the next node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IN">
                <a:solidFill>
                  <a:srgbClr val="333333"/>
                </a:solidFill>
              </a:rPr>
              <a:t>For the next node, the algorithm again compares the attribute value with the other sub-nodes and move further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IN">
                <a:solidFill>
                  <a:srgbClr val="333333"/>
                </a:solidFill>
              </a:rPr>
              <a:t>It continues the process until it reaches the leaf node of the tree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Example 1</a:t>
            </a:r>
            <a:endParaRPr/>
          </a:p>
        </p:txBody>
      </p:sp>
      <p:sp>
        <p:nvSpPr>
          <p:cNvPr id="213" name="Google Shape;213;p17"/>
          <p:cNvSpPr txBox="1"/>
          <p:nvPr>
            <p:ph idx="1" type="body"/>
          </p:nvPr>
        </p:nvSpPr>
        <p:spPr>
          <a:xfrm>
            <a:off x="5101004" y="1825625"/>
            <a:ext cx="625279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Suppose there is a candidate who has a job offer and wants to decide whether he should accept the offer or Not.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o solve this problem, the decision tree starts with the root node (Salary attribute by ASM).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The root node splits further into the next decision node (distance from the office) and one leaf node based on the corresponding labels.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The next decision node further gets split into one decision node (Cab facility) and one leaf node.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ct val="1000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Finally, the decision node splits into two leaf nodes (Accepted offers and Declined offer). </a:t>
            </a:r>
            <a:endParaRPr/>
          </a:p>
        </p:txBody>
      </p:sp>
      <p:pic>
        <p:nvPicPr>
          <p:cNvPr descr="Decision Tree Classification Algorithm" id="214" name="Google Shape;2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04" y="1946031"/>
            <a:ext cx="4762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Example 2</a:t>
            </a:r>
            <a:endParaRPr/>
          </a:p>
        </p:txBody>
      </p:sp>
      <p:cxnSp>
        <p:nvCxnSpPr>
          <p:cNvPr id="220" name="Google Shape;220;p18"/>
          <p:cNvCxnSpPr/>
          <p:nvPr/>
        </p:nvCxnSpPr>
        <p:spPr>
          <a:xfrm rot="10800000">
            <a:off x="3530990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1" name="Google Shape;221;p18"/>
          <p:cNvCxnSpPr/>
          <p:nvPr/>
        </p:nvCxnSpPr>
        <p:spPr>
          <a:xfrm>
            <a:off x="3530990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2" name="Google Shape;222;p18"/>
          <p:cNvSpPr/>
          <p:nvPr/>
        </p:nvSpPr>
        <p:spPr>
          <a:xfrm>
            <a:off x="3967089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4750188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4135902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4284783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8"/>
          <p:cNvSpPr/>
          <p:nvPr/>
        </p:nvSpPr>
        <p:spPr>
          <a:xfrm>
            <a:off x="7317541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4672816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4956516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3861579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5060849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5001076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4439528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3903784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5254273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5371509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5493429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5493429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5835749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6618848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6004562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6153443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8088925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6541476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6825176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5730239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6929509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7182720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6308188" y="3225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8275323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7122933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7546151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7362089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7362089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5833401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8079543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7162796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7614138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7760677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8002171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3882683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3987016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4291815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7768883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8"/>
          <p:cNvSpPr/>
          <p:nvPr/>
        </p:nvSpPr>
        <p:spPr>
          <a:xfrm>
            <a:off x="7857979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8"/>
          <p:cNvSpPr/>
          <p:nvPr/>
        </p:nvSpPr>
        <p:spPr>
          <a:xfrm>
            <a:off x="4180440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4687472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4698603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4879146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4983479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8"/>
          <p:cNvSpPr/>
          <p:nvPr/>
        </p:nvSpPr>
        <p:spPr>
          <a:xfrm>
            <a:off x="5060849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8"/>
          <p:cNvSpPr/>
          <p:nvPr/>
        </p:nvSpPr>
        <p:spPr>
          <a:xfrm>
            <a:off x="5176903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5294139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5416059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3880339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3984672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3671667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4178096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4295332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4417252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5821680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5926013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8"/>
          <p:cNvSpPr/>
          <p:nvPr/>
        </p:nvSpPr>
        <p:spPr>
          <a:xfrm>
            <a:off x="5526254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"/>
          <p:cNvSpPr/>
          <p:nvPr/>
        </p:nvSpPr>
        <p:spPr>
          <a:xfrm>
            <a:off x="6119437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5203873" y="333438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8"/>
          <p:cNvSpPr/>
          <p:nvPr/>
        </p:nvSpPr>
        <p:spPr>
          <a:xfrm>
            <a:off x="6299982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6679807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6784140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5535632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5821680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6668079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6230815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7786474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8"/>
          <p:cNvSpPr/>
          <p:nvPr/>
        </p:nvSpPr>
        <p:spPr>
          <a:xfrm>
            <a:off x="7072529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7522703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8154569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7821633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8002169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8074853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 txBox="1"/>
          <p:nvPr/>
        </p:nvSpPr>
        <p:spPr>
          <a:xfrm>
            <a:off x="9340948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300" name="Google Shape;300;p18"/>
          <p:cNvSpPr txBox="1"/>
          <p:nvPr/>
        </p:nvSpPr>
        <p:spPr>
          <a:xfrm>
            <a:off x="2926079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cxnSp>
        <p:nvCxnSpPr>
          <p:cNvPr id="306" name="Google Shape;306;p19"/>
          <p:cNvCxnSpPr/>
          <p:nvPr/>
        </p:nvCxnSpPr>
        <p:spPr>
          <a:xfrm rot="10800000">
            <a:off x="3530990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7" name="Google Shape;307;p19"/>
          <p:cNvCxnSpPr/>
          <p:nvPr/>
        </p:nvCxnSpPr>
        <p:spPr>
          <a:xfrm>
            <a:off x="3530990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8" name="Google Shape;308;p19"/>
          <p:cNvSpPr/>
          <p:nvPr/>
        </p:nvSpPr>
        <p:spPr>
          <a:xfrm>
            <a:off x="3967089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4750188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4135902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4284783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7317541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4672816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9"/>
          <p:cNvSpPr/>
          <p:nvPr/>
        </p:nvSpPr>
        <p:spPr>
          <a:xfrm>
            <a:off x="4956516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9"/>
          <p:cNvSpPr/>
          <p:nvPr/>
        </p:nvSpPr>
        <p:spPr>
          <a:xfrm>
            <a:off x="3861579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5060849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5001076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9"/>
          <p:cNvSpPr/>
          <p:nvPr/>
        </p:nvSpPr>
        <p:spPr>
          <a:xfrm>
            <a:off x="4439528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9"/>
          <p:cNvSpPr/>
          <p:nvPr/>
        </p:nvSpPr>
        <p:spPr>
          <a:xfrm>
            <a:off x="3903784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9"/>
          <p:cNvSpPr/>
          <p:nvPr/>
        </p:nvSpPr>
        <p:spPr>
          <a:xfrm>
            <a:off x="5254273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9"/>
          <p:cNvSpPr/>
          <p:nvPr/>
        </p:nvSpPr>
        <p:spPr>
          <a:xfrm>
            <a:off x="5371509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5493429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9"/>
          <p:cNvSpPr/>
          <p:nvPr/>
        </p:nvSpPr>
        <p:spPr>
          <a:xfrm>
            <a:off x="5493429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5835749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9"/>
          <p:cNvSpPr/>
          <p:nvPr/>
        </p:nvSpPr>
        <p:spPr>
          <a:xfrm>
            <a:off x="6618848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9"/>
          <p:cNvSpPr/>
          <p:nvPr/>
        </p:nvSpPr>
        <p:spPr>
          <a:xfrm>
            <a:off x="6004562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6153443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8088925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6541476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6825176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5730239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6929509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7182720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6308188" y="31546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8275323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>
            <a:off x="7122933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7546151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7362089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9"/>
          <p:cNvSpPr/>
          <p:nvPr/>
        </p:nvSpPr>
        <p:spPr>
          <a:xfrm>
            <a:off x="7362089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9"/>
          <p:cNvSpPr/>
          <p:nvPr/>
        </p:nvSpPr>
        <p:spPr>
          <a:xfrm>
            <a:off x="5833401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9"/>
          <p:cNvSpPr/>
          <p:nvPr/>
        </p:nvSpPr>
        <p:spPr>
          <a:xfrm>
            <a:off x="8079543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9"/>
          <p:cNvSpPr/>
          <p:nvPr/>
        </p:nvSpPr>
        <p:spPr>
          <a:xfrm>
            <a:off x="7162796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9"/>
          <p:cNvSpPr/>
          <p:nvPr/>
        </p:nvSpPr>
        <p:spPr>
          <a:xfrm>
            <a:off x="7614138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9"/>
          <p:cNvSpPr/>
          <p:nvPr/>
        </p:nvSpPr>
        <p:spPr>
          <a:xfrm>
            <a:off x="7760677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9"/>
          <p:cNvSpPr/>
          <p:nvPr/>
        </p:nvSpPr>
        <p:spPr>
          <a:xfrm>
            <a:off x="8002171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9"/>
          <p:cNvSpPr/>
          <p:nvPr/>
        </p:nvSpPr>
        <p:spPr>
          <a:xfrm>
            <a:off x="3882683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9"/>
          <p:cNvSpPr/>
          <p:nvPr/>
        </p:nvSpPr>
        <p:spPr>
          <a:xfrm>
            <a:off x="3987016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4291815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7768883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7857979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4180440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4687472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4698603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/>
          <p:cNvSpPr/>
          <p:nvPr/>
        </p:nvSpPr>
        <p:spPr>
          <a:xfrm>
            <a:off x="4879146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4983479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5060849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5176903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5294139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5416059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880339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3984672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3671667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9"/>
          <p:cNvSpPr/>
          <p:nvPr/>
        </p:nvSpPr>
        <p:spPr>
          <a:xfrm>
            <a:off x="4178096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9"/>
          <p:cNvSpPr/>
          <p:nvPr/>
        </p:nvSpPr>
        <p:spPr>
          <a:xfrm>
            <a:off x="4295332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9"/>
          <p:cNvSpPr/>
          <p:nvPr/>
        </p:nvSpPr>
        <p:spPr>
          <a:xfrm>
            <a:off x="4417252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5821680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5926013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5526254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6119437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5203873" y="33765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6299982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6679807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6784140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5535632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5821680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6668079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6230815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7786474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7072529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7522703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8154569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7821633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8002169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8074853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9"/>
          <p:cNvSpPr txBox="1"/>
          <p:nvPr/>
        </p:nvSpPr>
        <p:spPr>
          <a:xfrm>
            <a:off x="9340948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386" name="Google Shape;386;p19"/>
          <p:cNvSpPr txBox="1"/>
          <p:nvPr/>
        </p:nvSpPr>
        <p:spPr>
          <a:xfrm>
            <a:off x="2926079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387" name="Google Shape;387;p19"/>
          <p:cNvCxnSpPr/>
          <p:nvPr/>
        </p:nvCxnSpPr>
        <p:spPr>
          <a:xfrm flipH="1" rot="10800000">
            <a:off x="3530990" y="3316456"/>
            <a:ext cx="5430130" cy="460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8" name="Google Shape;388;p19"/>
          <p:cNvSpPr txBox="1"/>
          <p:nvPr/>
        </p:nvSpPr>
        <p:spPr>
          <a:xfrm>
            <a:off x="8974016" y="307969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1</a:t>
            </a:r>
            <a:endParaRPr/>
          </a:p>
        </p:txBody>
      </p:sp>
      <p:sp>
        <p:nvSpPr>
          <p:cNvPr id="389" name="Google Shape;389;p19"/>
          <p:cNvSpPr txBox="1"/>
          <p:nvPr/>
        </p:nvSpPr>
        <p:spPr>
          <a:xfrm>
            <a:off x="2868040" y="3147927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Trees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Classification trees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Regression trees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cxnSp>
        <p:nvCxnSpPr>
          <p:cNvPr id="395" name="Google Shape;395;p20"/>
          <p:cNvCxnSpPr/>
          <p:nvPr/>
        </p:nvCxnSpPr>
        <p:spPr>
          <a:xfrm rot="10800000">
            <a:off x="3530990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6" name="Google Shape;396;p20"/>
          <p:cNvCxnSpPr/>
          <p:nvPr/>
        </p:nvCxnSpPr>
        <p:spPr>
          <a:xfrm>
            <a:off x="3530990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7" name="Google Shape;397;p20"/>
          <p:cNvSpPr/>
          <p:nvPr/>
        </p:nvSpPr>
        <p:spPr>
          <a:xfrm>
            <a:off x="3967089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4750188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0"/>
          <p:cNvSpPr/>
          <p:nvPr/>
        </p:nvSpPr>
        <p:spPr>
          <a:xfrm>
            <a:off x="4135902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4284783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0"/>
          <p:cNvSpPr/>
          <p:nvPr/>
        </p:nvSpPr>
        <p:spPr>
          <a:xfrm>
            <a:off x="7317541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0"/>
          <p:cNvSpPr/>
          <p:nvPr/>
        </p:nvSpPr>
        <p:spPr>
          <a:xfrm>
            <a:off x="4672816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0"/>
          <p:cNvSpPr/>
          <p:nvPr/>
        </p:nvSpPr>
        <p:spPr>
          <a:xfrm>
            <a:off x="4956516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0"/>
          <p:cNvSpPr/>
          <p:nvPr/>
        </p:nvSpPr>
        <p:spPr>
          <a:xfrm>
            <a:off x="3861579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0"/>
          <p:cNvSpPr/>
          <p:nvPr/>
        </p:nvSpPr>
        <p:spPr>
          <a:xfrm>
            <a:off x="5060849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0"/>
          <p:cNvSpPr/>
          <p:nvPr/>
        </p:nvSpPr>
        <p:spPr>
          <a:xfrm>
            <a:off x="5001076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4439528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3903784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0"/>
          <p:cNvSpPr/>
          <p:nvPr/>
        </p:nvSpPr>
        <p:spPr>
          <a:xfrm>
            <a:off x="5254273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/>
          <p:nvPr/>
        </p:nvSpPr>
        <p:spPr>
          <a:xfrm>
            <a:off x="5371509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5493429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0"/>
          <p:cNvSpPr/>
          <p:nvPr/>
        </p:nvSpPr>
        <p:spPr>
          <a:xfrm>
            <a:off x="5493429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0"/>
          <p:cNvSpPr/>
          <p:nvPr/>
        </p:nvSpPr>
        <p:spPr>
          <a:xfrm>
            <a:off x="5835749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6618848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6004562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6153443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0"/>
          <p:cNvSpPr/>
          <p:nvPr/>
        </p:nvSpPr>
        <p:spPr>
          <a:xfrm>
            <a:off x="8088925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0"/>
          <p:cNvSpPr/>
          <p:nvPr/>
        </p:nvSpPr>
        <p:spPr>
          <a:xfrm>
            <a:off x="6541476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0"/>
          <p:cNvSpPr/>
          <p:nvPr/>
        </p:nvSpPr>
        <p:spPr>
          <a:xfrm>
            <a:off x="6825176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0"/>
          <p:cNvSpPr/>
          <p:nvPr/>
        </p:nvSpPr>
        <p:spPr>
          <a:xfrm>
            <a:off x="5730239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0"/>
          <p:cNvSpPr/>
          <p:nvPr/>
        </p:nvSpPr>
        <p:spPr>
          <a:xfrm>
            <a:off x="6929509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0"/>
          <p:cNvSpPr/>
          <p:nvPr/>
        </p:nvSpPr>
        <p:spPr>
          <a:xfrm>
            <a:off x="7182720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0"/>
          <p:cNvSpPr/>
          <p:nvPr/>
        </p:nvSpPr>
        <p:spPr>
          <a:xfrm>
            <a:off x="6308188" y="31546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0"/>
          <p:cNvSpPr/>
          <p:nvPr/>
        </p:nvSpPr>
        <p:spPr>
          <a:xfrm>
            <a:off x="8275323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0"/>
          <p:cNvSpPr/>
          <p:nvPr/>
        </p:nvSpPr>
        <p:spPr>
          <a:xfrm>
            <a:off x="7122933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0"/>
          <p:cNvSpPr/>
          <p:nvPr/>
        </p:nvSpPr>
        <p:spPr>
          <a:xfrm>
            <a:off x="7546151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0"/>
          <p:cNvSpPr/>
          <p:nvPr/>
        </p:nvSpPr>
        <p:spPr>
          <a:xfrm>
            <a:off x="7362089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7362089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5833401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8079543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7162796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0"/>
          <p:cNvSpPr/>
          <p:nvPr/>
        </p:nvSpPr>
        <p:spPr>
          <a:xfrm>
            <a:off x="7614138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0"/>
          <p:cNvSpPr/>
          <p:nvPr/>
        </p:nvSpPr>
        <p:spPr>
          <a:xfrm>
            <a:off x="7760677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8002171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3882683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3987016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4291815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0"/>
          <p:cNvSpPr/>
          <p:nvPr/>
        </p:nvSpPr>
        <p:spPr>
          <a:xfrm>
            <a:off x="7768883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0"/>
          <p:cNvSpPr/>
          <p:nvPr/>
        </p:nvSpPr>
        <p:spPr>
          <a:xfrm>
            <a:off x="7857979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0"/>
          <p:cNvSpPr/>
          <p:nvPr/>
        </p:nvSpPr>
        <p:spPr>
          <a:xfrm>
            <a:off x="4180440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0"/>
          <p:cNvSpPr/>
          <p:nvPr/>
        </p:nvSpPr>
        <p:spPr>
          <a:xfrm>
            <a:off x="4687472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4698603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4879146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4983479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5060849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5176903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5294139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5416059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3880339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3984672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0"/>
          <p:cNvSpPr/>
          <p:nvPr/>
        </p:nvSpPr>
        <p:spPr>
          <a:xfrm>
            <a:off x="3671667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4178096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4295332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0"/>
          <p:cNvSpPr/>
          <p:nvPr/>
        </p:nvSpPr>
        <p:spPr>
          <a:xfrm>
            <a:off x="4417252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5821680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5926013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5526254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6119437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5203873" y="33765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6299982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6679807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6784140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5535632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5821680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6668079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0"/>
          <p:cNvSpPr/>
          <p:nvPr/>
        </p:nvSpPr>
        <p:spPr>
          <a:xfrm>
            <a:off x="6230815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0"/>
          <p:cNvSpPr/>
          <p:nvPr/>
        </p:nvSpPr>
        <p:spPr>
          <a:xfrm>
            <a:off x="7786474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7072529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7522703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0"/>
          <p:cNvSpPr/>
          <p:nvPr/>
        </p:nvSpPr>
        <p:spPr>
          <a:xfrm>
            <a:off x="8154569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7821633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0"/>
          <p:cNvSpPr/>
          <p:nvPr/>
        </p:nvSpPr>
        <p:spPr>
          <a:xfrm>
            <a:off x="8002169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8074853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0"/>
          <p:cNvSpPr txBox="1"/>
          <p:nvPr/>
        </p:nvSpPr>
        <p:spPr>
          <a:xfrm>
            <a:off x="9340948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475" name="Google Shape;475;p20"/>
          <p:cNvSpPr txBox="1"/>
          <p:nvPr/>
        </p:nvSpPr>
        <p:spPr>
          <a:xfrm>
            <a:off x="2926079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476" name="Google Shape;476;p20"/>
          <p:cNvCxnSpPr/>
          <p:nvPr/>
        </p:nvCxnSpPr>
        <p:spPr>
          <a:xfrm flipH="1" rot="10800000">
            <a:off x="3530990" y="3316456"/>
            <a:ext cx="5430130" cy="460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7" name="Google Shape;477;p20"/>
          <p:cNvSpPr txBox="1"/>
          <p:nvPr/>
        </p:nvSpPr>
        <p:spPr>
          <a:xfrm>
            <a:off x="8974016" y="307969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1</a:t>
            </a:r>
            <a:endParaRPr/>
          </a:p>
        </p:txBody>
      </p:sp>
      <p:cxnSp>
        <p:nvCxnSpPr>
          <p:cNvPr id="478" name="Google Shape;478;p20"/>
          <p:cNvCxnSpPr/>
          <p:nvPr/>
        </p:nvCxnSpPr>
        <p:spPr>
          <a:xfrm rot="10800000">
            <a:off x="5686867" y="2185260"/>
            <a:ext cx="0" cy="117725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9" name="Google Shape;479;p20"/>
          <p:cNvSpPr txBox="1"/>
          <p:nvPr/>
        </p:nvSpPr>
        <p:spPr>
          <a:xfrm>
            <a:off x="5358618" y="1671919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2</a:t>
            </a:r>
            <a:endParaRPr/>
          </a:p>
        </p:txBody>
      </p:sp>
      <p:sp>
        <p:nvSpPr>
          <p:cNvPr id="480" name="Google Shape;480;p20"/>
          <p:cNvSpPr txBox="1"/>
          <p:nvPr/>
        </p:nvSpPr>
        <p:spPr>
          <a:xfrm>
            <a:off x="2868040" y="3147927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481" name="Google Shape;481;p20"/>
          <p:cNvSpPr txBox="1"/>
          <p:nvPr/>
        </p:nvSpPr>
        <p:spPr>
          <a:xfrm>
            <a:off x="5556149" y="5011160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cxnSp>
        <p:nvCxnSpPr>
          <p:cNvPr id="487" name="Google Shape;487;p21"/>
          <p:cNvCxnSpPr/>
          <p:nvPr/>
        </p:nvCxnSpPr>
        <p:spPr>
          <a:xfrm rot="10800000">
            <a:off x="3530990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21"/>
          <p:cNvCxnSpPr/>
          <p:nvPr/>
        </p:nvCxnSpPr>
        <p:spPr>
          <a:xfrm>
            <a:off x="3530990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9" name="Google Shape;489;p21"/>
          <p:cNvSpPr/>
          <p:nvPr/>
        </p:nvSpPr>
        <p:spPr>
          <a:xfrm>
            <a:off x="3967089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1"/>
          <p:cNvSpPr/>
          <p:nvPr/>
        </p:nvSpPr>
        <p:spPr>
          <a:xfrm>
            <a:off x="4750188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1"/>
          <p:cNvSpPr/>
          <p:nvPr/>
        </p:nvSpPr>
        <p:spPr>
          <a:xfrm>
            <a:off x="4135902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1"/>
          <p:cNvSpPr/>
          <p:nvPr/>
        </p:nvSpPr>
        <p:spPr>
          <a:xfrm>
            <a:off x="4284783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1"/>
          <p:cNvSpPr/>
          <p:nvPr/>
        </p:nvSpPr>
        <p:spPr>
          <a:xfrm>
            <a:off x="7317541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4672816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4956516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3861579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1"/>
          <p:cNvSpPr/>
          <p:nvPr/>
        </p:nvSpPr>
        <p:spPr>
          <a:xfrm>
            <a:off x="5060849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5001076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4439528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3903784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5254273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1"/>
          <p:cNvSpPr/>
          <p:nvPr/>
        </p:nvSpPr>
        <p:spPr>
          <a:xfrm>
            <a:off x="5371509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5493429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5493429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5835749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6618848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6004562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1"/>
          <p:cNvSpPr/>
          <p:nvPr/>
        </p:nvSpPr>
        <p:spPr>
          <a:xfrm>
            <a:off x="6153443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1"/>
          <p:cNvSpPr/>
          <p:nvPr/>
        </p:nvSpPr>
        <p:spPr>
          <a:xfrm>
            <a:off x="8088925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1"/>
          <p:cNvSpPr/>
          <p:nvPr/>
        </p:nvSpPr>
        <p:spPr>
          <a:xfrm>
            <a:off x="6541476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1"/>
          <p:cNvSpPr/>
          <p:nvPr/>
        </p:nvSpPr>
        <p:spPr>
          <a:xfrm>
            <a:off x="6825176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1"/>
          <p:cNvSpPr/>
          <p:nvPr/>
        </p:nvSpPr>
        <p:spPr>
          <a:xfrm>
            <a:off x="5730239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1"/>
          <p:cNvSpPr/>
          <p:nvPr/>
        </p:nvSpPr>
        <p:spPr>
          <a:xfrm>
            <a:off x="6929509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1"/>
          <p:cNvSpPr/>
          <p:nvPr/>
        </p:nvSpPr>
        <p:spPr>
          <a:xfrm>
            <a:off x="7182720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1"/>
          <p:cNvSpPr/>
          <p:nvPr/>
        </p:nvSpPr>
        <p:spPr>
          <a:xfrm>
            <a:off x="6308188" y="31546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1"/>
          <p:cNvSpPr/>
          <p:nvPr/>
        </p:nvSpPr>
        <p:spPr>
          <a:xfrm>
            <a:off x="8275323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1"/>
          <p:cNvSpPr/>
          <p:nvPr/>
        </p:nvSpPr>
        <p:spPr>
          <a:xfrm>
            <a:off x="7122933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1"/>
          <p:cNvSpPr/>
          <p:nvPr/>
        </p:nvSpPr>
        <p:spPr>
          <a:xfrm>
            <a:off x="7546151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1"/>
          <p:cNvSpPr/>
          <p:nvPr/>
        </p:nvSpPr>
        <p:spPr>
          <a:xfrm>
            <a:off x="7362089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1"/>
          <p:cNvSpPr/>
          <p:nvPr/>
        </p:nvSpPr>
        <p:spPr>
          <a:xfrm>
            <a:off x="7362089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1"/>
          <p:cNvSpPr/>
          <p:nvPr/>
        </p:nvSpPr>
        <p:spPr>
          <a:xfrm>
            <a:off x="5833401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1"/>
          <p:cNvSpPr/>
          <p:nvPr/>
        </p:nvSpPr>
        <p:spPr>
          <a:xfrm>
            <a:off x="8079543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1"/>
          <p:cNvSpPr/>
          <p:nvPr/>
        </p:nvSpPr>
        <p:spPr>
          <a:xfrm>
            <a:off x="7162796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1"/>
          <p:cNvSpPr/>
          <p:nvPr/>
        </p:nvSpPr>
        <p:spPr>
          <a:xfrm>
            <a:off x="7614138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1"/>
          <p:cNvSpPr/>
          <p:nvPr/>
        </p:nvSpPr>
        <p:spPr>
          <a:xfrm>
            <a:off x="7760677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1"/>
          <p:cNvSpPr/>
          <p:nvPr/>
        </p:nvSpPr>
        <p:spPr>
          <a:xfrm>
            <a:off x="8002171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1"/>
          <p:cNvSpPr/>
          <p:nvPr/>
        </p:nvSpPr>
        <p:spPr>
          <a:xfrm>
            <a:off x="3882683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1"/>
          <p:cNvSpPr/>
          <p:nvPr/>
        </p:nvSpPr>
        <p:spPr>
          <a:xfrm>
            <a:off x="3987016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1"/>
          <p:cNvSpPr/>
          <p:nvPr/>
        </p:nvSpPr>
        <p:spPr>
          <a:xfrm>
            <a:off x="4291815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1"/>
          <p:cNvSpPr/>
          <p:nvPr/>
        </p:nvSpPr>
        <p:spPr>
          <a:xfrm>
            <a:off x="7768883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1"/>
          <p:cNvSpPr/>
          <p:nvPr/>
        </p:nvSpPr>
        <p:spPr>
          <a:xfrm>
            <a:off x="7857979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1"/>
          <p:cNvSpPr/>
          <p:nvPr/>
        </p:nvSpPr>
        <p:spPr>
          <a:xfrm>
            <a:off x="4180440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1"/>
          <p:cNvSpPr/>
          <p:nvPr/>
        </p:nvSpPr>
        <p:spPr>
          <a:xfrm>
            <a:off x="4687472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1"/>
          <p:cNvSpPr/>
          <p:nvPr/>
        </p:nvSpPr>
        <p:spPr>
          <a:xfrm>
            <a:off x="4698603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1"/>
          <p:cNvSpPr/>
          <p:nvPr/>
        </p:nvSpPr>
        <p:spPr>
          <a:xfrm>
            <a:off x="4879146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1"/>
          <p:cNvSpPr/>
          <p:nvPr/>
        </p:nvSpPr>
        <p:spPr>
          <a:xfrm>
            <a:off x="4983479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1"/>
          <p:cNvSpPr/>
          <p:nvPr/>
        </p:nvSpPr>
        <p:spPr>
          <a:xfrm>
            <a:off x="5060849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1"/>
          <p:cNvSpPr/>
          <p:nvPr/>
        </p:nvSpPr>
        <p:spPr>
          <a:xfrm>
            <a:off x="5176903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1"/>
          <p:cNvSpPr/>
          <p:nvPr/>
        </p:nvSpPr>
        <p:spPr>
          <a:xfrm>
            <a:off x="5294139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1"/>
          <p:cNvSpPr/>
          <p:nvPr/>
        </p:nvSpPr>
        <p:spPr>
          <a:xfrm>
            <a:off x="5416059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1"/>
          <p:cNvSpPr/>
          <p:nvPr/>
        </p:nvSpPr>
        <p:spPr>
          <a:xfrm>
            <a:off x="3880339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1"/>
          <p:cNvSpPr/>
          <p:nvPr/>
        </p:nvSpPr>
        <p:spPr>
          <a:xfrm>
            <a:off x="3984672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1"/>
          <p:cNvSpPr/>
          <p:nvPr/>
        </p:nvSpPr>
        <p:spPr>
          <a:xfrm>
            <a:off x="3671667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1"/>
          <p:cNvSpPr/>
          <p:nvPr/>
        </p:nvSpPr>
        <p:spPr>
          <a:xfrm>
            <a:off x="4178096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1"/>
          <p:cNvSpPr/>
          <p:nvPr/>
        </p:nvSpPr>
        <p:spPr>
          <a:xfrm>
            <a:off x="4295332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1"/>
          <p:cNvSpPr/>
          <p:nvPr/>
        </p:nvSpPr>
        <p:spPr>
          <a:xfrm>
            <a:off x="4417252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1"/>
          <p:cNvSpPr/>
          <p:nvPr/>
        </p:nvSpPr>
        <p:spPr>
          <a:xfrm>
            <a:off x="5821680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1"/>
          <p:cNvSpPr/>
          <p:nvPr/>
        </p:nvSpPr>
        <p:spPr>
          <a:xfrm>
            <a:off x="5926013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1"/>
          <p:cNvSpPr/>
          <p:nvPr/>
        </p:nvSpPr>
        <p:spPr>
          <a:xfrm>
            <a:off x="5526254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1"/>
          <p:cNvSpPr/>
          <p:nvPr/>
        </p:nvSpPr>
        <p:spPr>
          <a:xfrm>
            <a:off x="6119437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1"/>
          <p:cNvSpPr/>
          <p:nvPr/>
        </p:nvSpPr>
        <p:spPr>
          <a:xfrm>
            <a:off x="5203873" y="33765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1"/>
          <p:cNvSpPr/>
          <p:nvPr/>
        </p:nvSpPr>
        <p:spPr>
          <a:xfrm>
            <a:off x="6299982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1"/>
          <p:cNvSpPr/>
          <p:nvPr/>
        </p:nvSpPr>
        <p:spPr>
          <a:xfrm>
            <a:off x="6679807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1"/>
          <p:cNvSpPr/>
          <p:nvPr/>
        </p:nvSpPr>
        <p:spPr>
          <a:xfrm>
            <a:off x="6784140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1"/>
          <p:cNvSpPr/>
          <p:nvPr/>
        </p:nvSpPr>
        <p:spPr>
          <a:xfrm>
            <a:off x="5535632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5821680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1"/>
          <p:cNvSpPr/>
          <p:nvPr/>
        </p:nvSpPr>
        <p:spPr>
          <a:xfrm>
            <a:off x="6668079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1"/>
          <p:cNvSpPr/>
          <p:nvPr/>
        </p:nvSpPr>
        <p:spPr>
          <a:xfrm>
            <a:off x="6230815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1"/>
          <p:cNvSpPr/>
          <p:nvPr/>
        </p:nvSpPr>
        <p:spPr>
          <a:xfrm>
            <a:off x="7786474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1"/>
          <p:cNvSpPr/>
          <p:nvPr/>
        </p:nvSpPr>
        <p:spPr>
          <a:xfrm>
            <a:off x="7072529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1"/>
          <p:cNvSpPr/>
          <p:nvPr/>
        </p:nvSpPr>
        <p:spPr>
          <a:xfrm>
            <a:off x="7522703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1"/>
          <p:cNvSpPr/>
          <p:nvPr/>
        </p:nvSpPr>
        <p:spPr>
          <a:xfrm>
            <a:off x="8154569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7821633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1"/>
          <p:cNvSpPr/>
          <p:nvPr/>
        </p:nvSpPr>
        <p:spPr>
          <a:xfrm>
            <a:off x="8002169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21"/>
          <p:cNvSpPr/>
          <p:nvPr/>
        </p:nvSpPr>
        <p:spPr>
          <a:xfrm>
            <a:off x="8074853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1"/>
          <p:cNvSpPr txBox="1"/>
          <p:nvPr/>
        </p:nvSpPr>
        <p:spPr>
          <a:xfrm>
            <a:off x="9340948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567" name="Google Shape;567;p21"/>
          <p:cNvSpPr txBox="1"/>
          <p:nvPr/>
        </p:nvSpPr>
        <p:spPr>
          <a:xfrm>
            <a:off x="2926079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568" name="Google Shape;568;p21"/>
          <p:cNvCxnSpPr/>
          <p:nvPr/>
        </p:nvCxnSpPr>
        <p:spPr>
          <a:xfrm flipH="1" rot="10800000">
            <a:off x="3530990" y="3316456"/>
            <a:ext cx="5430130" cy="460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p21"/>
          <p:cNvSpPr txBox="1"/>
          <p:nvPr/>
        </p:nvSpPr>
        <p:spPr>
          <a:xfrm>
            <a:off x="8974016" y="307969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1</a:t>
            </a:r>
            <a:endParaRPr/>
          </a:p>
        </p:txBody>
      </p:sp>
      <p:cxnSp>
        <p:nvCxnSpPr>
          <p:cNvPr id="570" name="Google Shape;570;p21"/>
          <p:cNvCxnSpPr/>
          <p:nvPr/>
        </p:nvCxnSpPr>
        <p:spPr>
          <a:xfrm rot="10800000">
            <a:off x="5686867" y="2185260"/>
            <a:ext cx="0" cy="117725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21"/>
          <p:cNvSpPr txBox="1"/>
          <p:nvPr/>
        </p:nvSpPr>
        <p:spPr>
          <a:xfrm>
            <a:off x="5358618" y="1671919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2</a:t>
            </a:r>
            <a:endParaRPr/>
          </a:p>
        </p:txBody>
      </p:sp>
      <p:cxnSp>
        <p:nvCxnSpPr>
          <p:cNvPr id="572" name="Google Shape;572;p21"/>
          <p:cNvCxnSpPr/>
          <p:nvPr/>
        </p:nvCxnSpPr>
        <p:spPr>
          <a:xfrm>
            <a:off x="6979921" y="3308232"/>
            <a:ext cx="26960" cy="16999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3" name="Google Shape;573;p21"/>
          <p:cNvSpPr txBox="1"/>
          <p:nvPr/>
        </p:nvSpPr>
        <p:spPr>
          <a:xfrm>
            <a:off x="6743105" y="531593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3</a:t>
            </a:r>
            <a:endParaRPr/>
          </a:p>
        </p:txBody>
      </p:sp>
      <p:sp>
        <p:nvSpPr>
          <p:cNvPr id="574" name="Google Shape;574;p21"/>
          <p:cNvSpPr txBox="1"/>
          <p:nvPr/>
        </p:nvSpPr>
        <p:spPr>
          <a:xfrm>
            <a:off x="2868040" y="3147927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575" name="Google Shape;575;p21"/>
          <p:cNvSpPr txBox="1"/>
          <p:nvPr/>
        </p:nvSpPr>
        <p:spPr>
          <a:xfrm>
            <a:off x="5556149" y="5011160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576" name="Google Shape;576;p21"/>
          <p:cNvSpPr txBox="1"/>
          <p:nvPr/>
        </p:nvSpPr>
        <p:spPr>
          <a:xfrm>
            <a:off x="6834552" y="4982389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cxnSp>
        <p:nvCxnSpPr>
          <p:cNvPr id="582" name="Google Shape;582;p22"/>
          <p:cNvCxnSpPr/>
          <p:nvPr/>
        </p:nvCxnSpPr>
        <p:spPr>
          <a:xfrm rot="10800000">
            <a:off x="3530990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3" name="Google Shape;583;p22"/>
          <p:cNvCxnSpPr/>
          <p:nvPr/>
        </p:nvCxnSpPr>
        <p:spPr>
          <a:xfrm>
            <a:off x="3530990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4" name="Google Shape;584;p22"/>
          <p:cNvSpPr/>
          <p:nvPr/>
        </p:nvSpPr>
        <p:spPr>
          <a:xfrm>
            <a:off x="3967089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2"/>
          <p:cNvSpPr/>
          <p:nvPr/>
        </p:nvSpPr>
        <p:spPr>
          <a:xfrm>
            <a:off x="4750188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4135902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2"/>
          <p:cNvSpPr/>
          <p:nvPr/>
        </p:nvSpPr>
        <p:spPr>
          <a:xfrm>
            <a:off x="4284783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7317541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2"/>
          <p:cNvSpPr/>
          <p:nvPr/>
        </p:nvSpPr>
        <p:spPr>
          <a:xfrm>
            <a:off x="4672816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2"/>
          <p:cNvSpPr/>
          <p:nvPr/>
        </p:nvSpPr>
        <p:spPr>
          <a:xfrm>
            <a:off x="4956516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3861579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2"/>
          <p:cNvSpPr/>
          <p:nvPr/>
        </p:nvSpPr>
        <p:spPr>
          <a:xfrm>
            <a:off x="5060849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2"/>
          <p:cNvSpPr/>
          <p:nvPr/>
        </p:nvSpPr>
        <p:spPr>
          <a:xfrm>
            <a:off x="5001076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2"/>
          <p:cNvSpPr/>
          <p:nvPr/>
        </p:nvSpPr>
        <p:spPr>
          <a:xfrm>
            <a:off x="4439528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2"/>
          <p:cNvSpPr/>
          <p:nvPr/>
        </p:nvSpPr>
        <p:spPr>
          <a:xfrm>
            <a:off x="3903784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22"/>
          <p:cNvSpPr/>
          <p:nvPr/>
        </p:nvSpPr>
        <p:spPr>
          <a:xfrm>
            <a:off x="5254273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2"/>
          <p:cNvSpPr/>
          <p:nvPr/>
        </p:nvSpPr>
        <p:spPr>
          <a:xfrm>
            <a:off x="5371509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5493429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2"/>
          <p:cNvSpPr/>
          <p:nvPr/>
        </p:nvSpPr>
        <p:spPr>
          <a:xfrm>
            <a:off x="5493429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2"/>
          <p:cNvSpPr/>
          <p:nvPr/>
        </p:nvSpPr>
        <p:spPr>
          <a:xfrm>
            <a:off x="5835749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2"/>
          <p:cNvSpPr/>
          <p:nvPr/>
        </p:nvSpPr>
        <p:spPr>
          <a:xfrm>
            <a:off x="6618848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2"/>
          <p:cNvSpPr/>
          <p:nvPr/>
        </p:nvSpPr>
        <p:spPr>
          <a:xfrm>
            <a:off x="6004562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22"/>
          <p:cNvSpPr/>
          <p:nvPr/>
        </p:nvSpPr>
        <p:spPr>
          <a:xfrm>
            <a:off x="6153443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22"/>
          <p:cNvSpPr/>
          <p:nvPr/>
        </p:nvSpPr>
        <p:spPr>
          <a:xfrm>
            <a:off x="8088925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2"/>
          <p:cNvSpPr/>
          <p:nvPr/>
        </p:nvSpPr>
        <p:spPr>
          <a:xfrm>
            <a:off x="6541476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2"/>
          <p:cNvSpPr/>
          <p:nvPr/>
        </p:nvSpPr>
        <p:spPr>
          <a:xfrm>
            <a:off x="6825176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2"/>
          <p:cNvSpPr/>
          <p:nvPr/>
        </p:nvSpPr>
        <p:spPr>
          <a:xfrm>
            <a:off x="5730239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2"/>
          <p:cNvSpPr/>
          <p:nvPr/>
        </p:nvSpPr>
        <p:spPr>
          <a:xfrm>
            <a:off x="6929509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7182720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22"/>
          <p:cNvSpPr/>
          <p:nvPr/>
        </p:nvSpPr>
        <p:spPr>
          <a:xfrm>
            <a:off x="6308188" y="31546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2"/>
          <p:cNvSpPr/>
          <p:nvPr/>
        </p:nvSpPr>
        <p:spPr>
          <a:xfrm>
            <a:off x="8275323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2"/>
          <p:cNvSpPr/>
          <p:nvPr/>
        </p:nvSpPr>
        <p:spPr>
          <a:xfrm>
            <a:off x="7122933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22"/>
          <p:cNvSpPr/>
          <p:nvPr/>
        </p:nvSpPr>
        <p:spPr>
          <a:xfrm>
            <a:off x="7546151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7362089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2"/>
          <p:cNvSpPr/>
          <p:nvPr/>
        </p:nvSpPr>
        <p:spPr>
          <a:xfrm>
            <a:off x="7362089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2"/>
          <p:cNvSpPr/>
          <p:nvPr/>
        </p:nvSpPr>
        <p:spPr>
          <a:xfrm>
            <a:off x="5833401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2"/>
          <p:cNvSpPr/>
          <p:nvPr/>
        </p:nvSpPr>
        <p:spPr>
          <a:xfrm>
            <a:off x="8079543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2"/>
          <p:cNvSpPr/>
          <p:nvPr/>
        </p:nvSpPr>
        <p:spPr>
          <a:xfrm>
            <a:off x="7162796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2"/>
          <p:cNvSpPr/>
          <p:nvPr/>
        </p:nvSpPr>
        <p:spPr>
          <a:xfrm>
            <a:off x="7614138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22"/>
          <p:cNvSpPr/>
          <p:nvPr/>
        </p:nvSpPr>
        <p:spPr>
          <a:xfrm>
            <a:off x="7760677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8002171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22"/>
          <p:cNvSpPr/>
          <p:nvPr/>
        </p:nvSpPr>
        <p:spPr>
          <a:xfrm>
            <a:off x="3882683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3987016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2"/>
          <p:cNvSpPr/>
          <p:nvPr/>
        </p:nvSpPr>
        <p:spPr>
          <a:xfrm>
            <a:off x="4291815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2"/>
          <p:cNvSpPr/>
          <p:nvPr/>
        </p:nvSpPr>
        <p:spPr>
          <a:xfrm>
            <a:off x="7768883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7857979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2"/>
          <p:cNvSpPr/>
          <p:nvPr/>
        </p:nvSpPr>
        <p:spPr>
          <a:xfrm>
            <a:off x="4180440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4687472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2"/>
          <p:cNvSpPr/>
          <p:nvPr/>
        </p:nvSpPr>
        <p:spPr>
          <a:xfrm>
            <a:off x="4698603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2"/>
          <p:cNvSpPr/>
          <p:nvPr/>
        </p:nvSpPr>
        <p:spPr>
          <a:xfrm>
            <a:off x="4879146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4983479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2"/>
          <p:cNvSpPr/>
          <p:nvPr/>
        </p:nvSpPr>
        <p:spPr>
          <a:xfrm>
            <a:off x="5060849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2"/>
          <p:cNvSpPr/>
          <p:nvPr/>
        </p:nvSpPr>
        <p:spPr>
          <a:xfrm>
            <a:off x="5176903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2"/>
          <p:cNvSpPr/>
          <p:nvPr/>
        </p:nvSpPr>
        <p:spPr>
          <a:xfrm>
            <a:off x="5294139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2"/>
          <p:cNvSpPr/>
          <p:nvPr/>
        </p:nvSpPr>
        <p:spPr>
          <a:xfrm>
            <a:off x="5416059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2"/>
          <p:cNvSpPr/>
          <p:nvPr/>
        </p:nvSpPr>
        <p:spPr>
          <a:xfrm>
            <a:off x="3880339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2"/>
          <p:cNvSpPr/>
          <p:nvPr/>
        </p:nvSpPr>
        <p:spPr>
          <a:xfrm>
            <a:off x="3984672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2"/>
          <p:cNvSpPr/>
          <p:nvPr/>
        </p:nvSpPr>
        <p:spPr>
          <a:xfrm>
            <a:off x="3671667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2"/>
          <p:cNvSpPr/>
          <p:nvPr/>
        </p:nvSpPr>
        <p:spPr>
          <a:xfrm>
            <a:off x="4178096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2"/>
          <p:cNvSpPr/>
          <p:nvPr/>
        </p:nvSpPr>
        <p:spPr>
          <a:xfrm>
            <a:off x="4295332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2"/>
          <p:cNvSpPr/>
          <p:nvPr/>
        </p:nvSpPr>
        <p:spPr>
          <a:xfrm>
            <a:off x="4417252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22"/>
          <p:cNvSpPr/>
          <p:nvPr/>
        </p:nvSpPr>
        <p:spPr>
          <a:xfrm>
            <a:off x="5821680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2"/>
          <p:cNvSpPr/>
          <p:nvPr/>
        </p:nvSpPr>
        <p:spPr>
          <a:xfrm>
            <a:off x="5926013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2"/>
          <p:cNvSpPr/>
          <p:nvPr/>
        </p:nvSpPr>
        <p:spPr>
          <a:xfrm>
            <a:off x="5526254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2"/>
          <p:cNvSpPr/>
          <p:nvPr/>
        </p:nvSpPr>
        <p:spPr>
          <a:xfrm>
            <a:off x="6119437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2"/>
          <p:cNvSpPr/>
          <p:nvPr/>
        </p:nvSpPr>
        <p:spPr>
          <a:xfrm>
            <a:off x="5203873" y="33765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6299982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6679807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22"/>
          <p:cNvSpPr/>
          <p:nvPr/>
        </p:nvSpPr>
        <p:spPr>
          <a:xfrm>
            <a:off x="6784140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2"/>
          <p:cNvSpPr/>
          <p:nvPr/>
        </p:nvSpPr>
        <p:spPr>
          <a:xfrm>
            <a:off x="5535632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2"/>
          <p:cNvSpPr/>
          <p:nvPr/>
        </p:nvSpPr>
        <p:spPr>
          <a:xfrm>
            <a:off x="5821680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2"/>
          <p:cNvSpPr/>
          <p:nvPr/>
        </p:nvSpPr>
        <p:spPr>
          <a:xfrm>
            <a:off x="6668079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6230815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7786474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7072529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7522703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8154569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7821633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8002169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8074853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2"/>
          <p:cNvSpPr txBox="1"/>
          <p:nvPr/>
        </p:nvSpPr>
        <p:spPr>
          <a:xfrm>
            <a:off x="9340948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662" name="Google Shape;662;p22"/>
          <p:cNvSpPr txBox="1"/>
          <p:nvPr/>
        </p:nvSpPr>
        <p:spPr>
          <a:xfrm>
            <a:off x="2926079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663" name="Google Shape;663;p22"/>
          <p:cNvCxnSpPr/>
          <p:nvPr/>
        </p:nvCxnSpPr>
        <p:spPr>
          <a:xfrm flipH="1" rot="10800000">
            <a:off x="3530990" y="3316456"/>
            <a:ext cx="5430130" cy="460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4" name="Google Shape;664;p22"/>
          <p:cNvSpPr txBox="1"/>
          <p:nvPr/>
        </p:nvSpPr>
        <p:spPr>
          <a:xfrm>
            <a:off x="8974016" y="307969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1</a:t>
            </a:r>
            <a:endParaRPr/>
          </a:p>
        </p:txBody>
      </p:sp>
      <p:cxnSp>
        <p:nvCxnSpPr>
          <p:cNvPr id="665" name="Google Shape;665;p22"/>
          <p:cNvCxnSpPr/>
          <p:nvPr/>
        </p:nvCxnSpPr>
        <p:spPr>
          <a:xfrm rot="10800000">
            <a:off x="5686867" y="2185260"/>
            <a:ext cx="0" cy="117725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6" name="Google Shape;666;p22"/>
          <p:cNvSpPr txBox="1"/>
          <p:nvPr/>
        </p:nvSpPr>
        <p:spPr>
          <a:xfrm>
            <a:off x="5358618" y="1671919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2</a:t>
            </a:r>
            <a:endParaRPr/>
          </a:p>
        </p:txBody>
      </p:sp>
      <p:cxnSp>
        <p:nvCxnSpPr>
          <p:cNvPr id="667" name="Google Shape;667;p22"/>
          <p:cNvCxnSpPr/>
          <p:nvPr/>
        </p:nvCxnSpPr>
        <p:spPr>
          <a:xfrm>
            <a:off x="6979921" y="3308232"/>
            <a:ext cx="26960" cy="16999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8" name="Google Shape;668;p22"/>
          <p:cNvCxnSpPr/>
          <p:nvPr/>
        </p:nvCxnSpPr>
        <p:spPr>
          <a:xfrm flipH="1" rot="10800000">
            <a:off x="6979921" y="4217018"/>
            <a:ext cx="1981199" cy="3116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9" name="Google Shape;669;p22"/>
          <p:cNvSpPr txBox="1"/>
          <p:nvPr/>
        </p:nvSpPr>
        <p:spPr>
          <a:xfrm>
            <a:off x="8951742" y="3950845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4</a:t>
            </a:r>
            <a:endParaRPr/>
          </a:p>
        </p:txBody>
      </p:sp>
      <p:sp>
        <p:nvSpPr>
          <p:cNvPr id="670" name="Google Shape;670;p22"/>
          <p:cNvSpPr txBox="1"/>
          <p:nvPr/>
        </p:nvSpPr>
        <p:spPr>
          <a:xfrm>
            <a:off x="2868040" y="3147927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671" name="Google Shape;671;p22"/>
          <p:cNvSpPr txBox="1"/>
          <p:nvPr/>
        </p:nvSpPr>
        <p:spPr>
          <a:xfrm>
            <a:off x="5556149" y="5011160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672" name="Google Shape;672;p22"/>
          <p:cNvSpPr txBox="1"/>
          <p:nvPr/>
        </p:nvSpPr>
        <p:spPr>
          <a:xfrm>
            <a:off x="6743105" y="531593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3</a:t>
            </a:r>
            <a:endParaRPr/>
          </a:p>
        </p:txBody>
      </p:sp>
      <p:sp>
        <p:nvSpPr>
          <p:cNvPr id="673" name="Google Shape;673;p22"/>
          <p:cNvSpPr txBox="1"/>
          <p:nvPr/>
        </p:nvSpPr>
        <p:spPr>
          <a:xfrm>
            <a:off x="6834552" y="4982389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 Intuition</a:t>
            </a:r>
            <a:endParaRPr/>
          </a:p>
        </p:txBody>
      </p:sp>
      <p:sp>
        <p:nvSpPr>
          <p:cNvPr id="679" name="Google Shape;67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Split is trying to minimize entropy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Optimal splits maximize number of different points in each one of these new leaf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cxnSp>
        <p:nvCxnSpPr>
          <p:cNvPr id="685" name="Google Shape;685;p24"/>
          <p:cNvCxnSpPr/>
          <p:nvPr/>
        </p:nvCxnSpPr>
        <p:spPr>
          <a:xfrm rot="10800000">
            <a:off x="759649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6" name="Google Shape;686;p24"/>
          <p:cNvCxnSpPr/>
          <p:nvPr/>
        </p:nvCxnSpPr>
        <p:spPr>
          <a:xfrm>
            <a:off x="759649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87" name="Google Shape;687;p24"/>
          <p:cNvSpPr/>
          <p:nvPr/>
        </p:nvSpPr>
        <p:spPr>
          <a:xfrm>
            <a:off x="1195748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24"/>
          <p:cNvSpPr/>
          <p:nvPr/>
        </p:nvSpPr>
        <p:spPr>
          <a:xfrm>
            <a:off x="1978847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24"/>
          <p:cNvSpPr/>
          <p:nvPr/>
        </p:nvSpPr>
        <p:spPr>
          <a:xfrm>
            <a:off x="1364561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513442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24"/>
          <p:cNvSpPr/>
          <p:nvPr/>
        </p:nvSpPr>
        <p:spPr>
          <a:xfrm>
            <a:off x="4546200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4"/>
          <p:cNvSpPr/>
          <p:nvPr/>
        </p:nvSpPr>
        <p:spPr>
          <a:xfrm>
            <a:off x="1901475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4"/>
          <p:cNvSpPr/>
          <p:nvPr/>
        </p:nvSpPr>
        <p:spPr>
          <a:xfrm>
            <a:off x="2185175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4"/>
          <p:cNvSpPr/>
          <p:nvPr/>
        </p:nvSpPr>
        <p:spPr>
          <a:xfrm>
            <a:off x="1090238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4"/>
          <p:cNvSpPr/>
          <p:nvPr/>
        </p:nvSpPr>
        <p:spPr>
          <a:xfrm>
            <a:off x="2289508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4"/>
          <p:cNvSpPr/>
          <p:nvPr/>
        </p:nvSpPr>
        <p:spPr>
          <a:xfrm>
            <a:off x="2229735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1668187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1132443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2482932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2600168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2722088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2722088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3064408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3847507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3233221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24"/>
          <p:cNvSpPr/>
          <p:nvPr/>
        </p:nvSpPr>
        <p:spPr>
          <a:xfrm>
            <a:off x="3382102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24"/>
          <p:cNvSpPr/>
          <p:nvPr/>
        </p:nvSpPr>
        <p:spPr>
          <a:xfrm>
            <a:off x="5317584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3770135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4"/>
          <p:cNvSpPr/>
          <p:nvPr/>
        </p:nvSpPr>
        <p:spPr>
          <a:xfrm>
            <a:off x="4053835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4"/>
          <p:cNvSpPr/>
          <p:nvPr/>
        </p:nvSpPr>
        <p:spPr>
          <a:xfrm>
            <a:off x="2958898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4"/>
          <p:cNvSpPr/>
          <p:nvPr/>
        </p:nvSpPr>
        <p:spPr>
          <a:xfrm>
            <a:off x="4158168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24"/>
          <p:cNvSpPr/>
          <p:nvPr/>
        </p:nvSpPr>
        <p:spPr>
          <a:xfrm>
            <a:off x="4411379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24"/>
          <p:cNvSpPr/>
          <p:nvPr/>
        </p:nvSpPr>
        <p:spPr>
          <a:xfrm>
            <a:off x="3536847" y="31546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5503982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24"/>
          <p:cNvSpPr/>
          <p:nvPr/>
        </p:nvSpPr>
        <p:spPr>
          <a:xfrm>
            <a:off x="4351592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24"/>
          <p:cNvSpPr/>
          <p:nvPr/>
        </p:nvSpPr>
        <p:spPr>
          <a:xfrm>
            <a:off x="4774810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24"/>
          <p:cNvSpPr/>
          <p:nvPr/>
        </p:nvSpPr>
        <p:spPr>
          <a:xfrm>
            <a:off x="4590748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4"/>
          <p:cNvSpPr/>
          <p:nvPr/>
        </p:nvSpPr>
        <p:spPr>
          <a:xfrm>
            <a:off x="4590748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4"/>
          <p:cNvSpPr/>
          <p:nvPr/>
        </p:nvSpPr>
        <p:spPr>
          <a:xfrm>
            <a:off x="3062060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4"/>
          <p:cNvSpPr/>
          <p:nvPr/>
        </p:nvSpPr>
        <p:spPr>
          <a:xfrm>
            <a:off x="5308202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4"/>
          <p:cNvSpPr/>
          <p:nvPr/>
        </p:nvSpPr>
        <p:spPr>
          <a:xfrm>
            <a:off x="4391455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4"/>
          <p:cNvSpPr/>
          <p:nvPr/>
        </p:nvSpPr>
        <p:spPr>
          <a:xfrm>
            <a:off x="4842797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4"/>
          <p:cNvSpPr/>
          <p:nvPr/>
        </p:nvSpPr>
        <p:spPr>
          <a:xfrm>
            <a:off x="4989336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4"/>
          <p:cNvSpPr/>
          <p:nvPr/>
        </p:nvSpPr>
        <p:spPr>
          <a:xfrm>
            <a:off x="5230830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4"/>
          <p:cNvSpPr/>
          <p:nvPr/>
        </p:nvSpPr>
        <p:spPr>
          <a:xfrm>
            <a:off x="1111342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4"/>
          <p:cNvSpPr/>
          <p:nvPr/>
        </p:nvSpPr>
        <p:spPr>
          <a:xfrm>
            <a:off x="1215675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4"/>
          <p:cNvSpPr/>
          <p:nvPr/>
        </p:nvSpPr>
        <p:spPr>
          <a:xfrm>
            <a:off x="1520474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4"/>
          <p:cNvSpPr/>
          <p:nvPr/>
        </p:nvSpPr>
        <p:spPr>
          <a:xfrm>
            <a:off x="4997542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24"/>
          <p:cNvSpPr/>
          <p:nvPr/>
        </p:nvSpPr>
        <p:spPr>
          <a:xfrm>
            <a:off x="5086638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24"/>
          <p:cNvSpPr/>
          <p:nvPr/>
        </p:nvSpPr>
        <p:spPr>
          <a:xfrm>
            <a:off x="1409099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4"/>
          <p:cNvSpPr/>
          <p:nvPr/>
        </p:nvSpPr>
        <p:spPr>
          <a:xfrm>
            <a:off x="1916131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4"/>
          <p:cNvSpPr/>
          <p:nvPr/>
        </p:nvSpPr>
        <p:spPr>
          <a:xfrm>
            <a:off x="1927262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24"/>
          <p:cNvSpPr/>
          <p:nvPr/>
        </p:nvSpPr>
        <p:spPr>
          <a:xfrm>
            <a:off x="2107805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24"/>
          <p:cNvSpPr/>
          <p:nvPr/>
        </p:nvSpPr>
        <p:spPr>
          <a:xfrm>
            <a:off x="2212138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24"/>
          <p:cNvSpPr/>
          <p:nvPr/>
        </p:nvSpPr>
        <p:spPr>
          <a:xfrm>
            <a:off x="2289508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24"/>
          <p:cNvSpPr/>
          <p:nvPr/>
        </p:nvSpPr>
        <p:spPr>
          <a:xfrm>
            <a:off x="2405562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24"/>
          <p:cNvSpPr/>
          <p:nvPr/>
        </p:nvSpPr>
        <p:spPr>
          <a:xfrm>
            <a:off x="2522798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24"/>
          <p:cNvSpPr/>
          <p:nvPr/>
        </p:nvSpPr>
        <p:spPr>
          <a:xfrm>
            <a:off x="2644718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24"/>
          <p:cNvSpPr/>
          <p:nvPr/>
        </p:nvSpPr>
        <p:spPr>
          <a:xfrm>
            <a:off x="1108998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24"/>
          <p:cNvSpPr/>
          <p:nvPr/>
        </p:nvSpPr>
        <p:spPr>
          <a:xfrm>
            <a:off x="1213331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4"/>
          <p:cNvSpPr/>
          <p:nvPr/>
        </p:nvSpPr>
        <p:spPr>
          <a:xfrm>
            <a:off x="900326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24"/>
          <p:cNvSpPr/>
          <p:nvPr/>
        </p:nvSpPr>
        <p:spPr>
          <a:xfrm>
            <a:off x="1406755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24"/>
          <p:cNvSpPr/>
          <p:nvPr/>
        </p:nvSpPr>
        <p:spPr>
          <a:xfrm>
            <a:off x="1523991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24"/>
          <p:cNvSpPr/>
          <p:nvPr/>
        </p:nvSpPr>
        <p:spPr>
          <a:xfrm>
            <a:off x="1645911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24"/>
          <p:cNvSpPr/>
          <p:nvPr/>
        </p:nvSpPr>
        <p:spPr>
          <a:xfrm>
            <a:off x="3050339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24"/>
          <p:cNvSpPr/>
          <p:nvPr/>
        </p:nvSpPr>
        <p:spPr>
          <a:xfrm>
            <a:off x="3154672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4"/>
          <p:cNvSpPr/>
          <p:nvPr/>
        </p:nvSpPr>
        <p:spPr>
          <a:xfrm>
            <a:off x="2754913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4"/>
          <p:cNvSpPr/>
          <p:nvPr/>
        </p:nvSpPr>
        <p:spPr>
          <a:xfrm>
            <a:off x="3348096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4"/>
          <p:cNvSpPr/>
          <p:nvPr/>
        </p:nvSpPr>
        <p:spPr>
          <a:xfrm>
            <a:off x="2432532" y="33765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4"/>
          <p:cNvSpPr/>
          <p:nvPr/>
        </p:nvSpPr>
        <p:spPr>
          <a:xfrm>
            <a:off x="3528641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4"/>
          <p:cNvSpPr/>
          <p:nvPr/>
        </p:nvSpPr>
        <p:spPr>
          <a:xfrm>
            <a:off x="3908466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4"/>
          <p:cNvSpPr/>
          <p:nvPr/>
        </p:nvSpPr>
        <p:spPr>
          <a:xfrm>
            <a:off x="4012799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4"/>
          <p:cNvSpPr/>
          <p:nvPr/>
        </p:nvSpPr>
        <p:spPr>
          <a:xfrm>
            <a:off x="2764291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4"/>
          <p:cNvSpPr/>
          <p:nvPr/>
        </p:nvSpPr>
        <p:spPr>
          <a:xfrm>
            <a:off x="3050339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4"/>
          <p:cNvSpPr/>
          <p:nvPr/>
        </p:nvSpPr>
        <p:spPr>
          <a:xfrm>
            <a:off x="3896738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24"/>
          <p:cNvSpPr/>
          <p:nvPr/>
        </p:nvSpPr>
        <p:spPr>
          <a:xfrm>
            <a:off x="3459474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24"/>
          <p:cNvSpPr/>
          <p:nvPr/>
        </p:nvSpPr>
        <p:spPr>
          <a:xfrm>
            <a:off x="5015133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24"/>
          <p:cNvSpPr/>
          <p:nvPr/>
        </p:nvSpPr>
        <p:spPr>
          <a:xfrm>
            <a:off x="4301188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4"/>
          <p:cNvSpPr/>
          <p:nvPr/>
        </p:nvSpPr>
        <p:spPr>
          <a:xfrm>
            <a:off x="4751362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4"/>
          <p:cNvSpPr/>
          <p:nvPr/>
        </p:nvSpPr>
        <p:spPr>
          <a:xfrm>
            <a:off x="5383228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24"/>
          <p:cNvSpPr/>
          <p:nvPr/>
        </p:nvSpPr>
        <p:spPr>
          <a:xfrm>
            <a:off x="5050292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24"/>
          <p:cNvSpPr/>
          <p:nvPr/>
        </p:nvSpPr>
        <p:spPr>
          <a:xfrm>
            <a:off x="5230828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4"/>
          <p:cNvSpPr/>
          <p:nvPr/>
        </p:nvSpPr>
        <p:spPr>
          <a:xfrm>
            <a:off x="5303512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24"/>
          <p:cNvSpPr txBox="1"/>
          <p:nvPr/>
        </p:nvSpPr>
        <p:spPr>
          <a:xfrm>
            <a:off x="6569607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765" name="Google Shape;765;p24"/>
          <p:cNvSpPr txBox="1"/>
          <p:nvPr/>
        </p:nvSpPr>
        <p:spPr>
          <a:xfrm>
            <a:off x="154738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766" name="Google Shape;766;p24"/>
          <p:cNvCxnSpPr/>
          <p:nvPr/>
        </p:nvCxnSpPr>
        <p:spPr>
          <a:xfrm flipH="1" rot="10800000">
            <a:off x="759649" y="3316456"/>
            <a:ext cx="5430130" cy="460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7" name="Google Shape;767;p24"/>
          <p:cNvSpPr txBox="1"/>
          <p:nvPr/>
        </p:nvSpPr>
        <p:spPr>
          <a:xfrm>
            <a:off x="6202675" y="307969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1</a:t>
            </a:r>
            <a:endParaRPr/>
          </a:p>
        </p:txBody>
      </p:sp>
      <p:sp>
        <p:nvSpPr>
          <p:cNvPr id="768" name="Google Shape;768;p24"/>
          <p:cNvSpPr txBox="1"/>
          <p:nvPr/>
        </p:nvSpPr>
        <p:spPr>
          <a:xfrm>
            <a:off x="96699" y="3147927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769" name="Google Shape;769;p24"/>
          <p:cNvSpPr txBox="1"/>
          <p:nvPr/>
        </p:nvSpPr>
        <p:spPr>
          <a:xfrm>
            <a:off x="9129932" y="661182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X2&lt;60</a:t>
            </a:r>
            <a:endParaRPr/>
          </a:p>
        </p:txBody>
      </p:sp>
      <p:cxnSp>
        <p:nvCxnSpPr>
          <p:cNvPr id="770" name="Google Shape;770;p24"/>
          <p:cNvCxnSpPr/>
          <p:nvPr/>
        </p:nvCxnSpPr>
        <p:spPr>
          <a:xfrm flipH="1">
            <a:off x="8834510" y="1030514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71" name="Google Shape;771;p24"/>
          <p:cNvCxnSpPr>
            <a:stCxn id="769" idx="2"/>
          </p:cNvCxnSpPr>
          <p:nvPr/>
        </p:nvCxnSpPr>
        <p:spPr>
          <a:xfrm>
            <a:off x="9566031" y="1030514"/>
            <a:ext cx="731400" cy="51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5"/>
          <p:cNvSpPr txBox="1"/>
          <p:nvPr>
            <p:ph type="title"/>
          </p:nvPr>
        </p:nvSpPr>
        <p:spPr>
          <a:xfrm>
            <a:off x="838200" y="3088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cxnSp>
        <p:nvCxnSpPr>
          <p:cNvPr id="777" name="Google Shape;777;p25"/>
          <p:cNvCxnSpPr/>
          <p:nvPr/>
        </p:nvCxnSpPr>
        <p:spPr>
          <a:xfrm rot="10800000">
            <a:off x="759653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78" name="Google Shape;778;p25"/>
          <p:cNvCxnSpPr/>
          <p:nvPr/>
        </p:nvCxnSpPr>
        <p:spPr>
          <a:xfrm>
            <a:off x="759653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79" name="Google Shape;779;p25"/>
          <p:cNvSpPr/>
          <p:nvPr/>
        </p:nvSpPr>
        <p:spPr>
          <a:xfrm>
            <a:off x="1195752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25"/>
          <p:cNvSpPr/>
          <p:nvPr/>
        </p:nvSpPr>
        <p:spPr>
          <a:xfrm>
            <a:off x="1978851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5"/>
          <p:cNvSpPr/>
          <p:nvPr/>
        </p:nvSpPr>
        <p:spPr>
          <a:xfrm>
            <a:off x="1364565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5"/>
          <p:cNvSpPr/>
          <p:nvPr/>
        </p:nvSpPr>
        <p:spPr>
          <a:xfrm>
            <a:off x="1513446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5"/>
          <p:cNvSpPr/>
          <p:nvPr/>
        </p:nvSpPr>
        <p:spPr>
          <a:xfrm>
            <a:off x="4546204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5"/>
          <p:cNvSpPr/>
          <p:nvPr/>
        </p:nvSpPr>
        <p:spPr>
          <a:xfrm>
            <a:off x="1901479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25"/>
          <p:cNvSpPr/>
          <p:nvPr/>
        </p:nvSpPr>
        <p:spPr>
          <a:xfrm>
            <a:off x="2185179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25"/>
          <p:cNvSpPr/>
          <p:nvPr/>
        </p:nvSpPr>
        <p:spPr>
          <a:xfrm>
            <a:off x="1090242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25"/>
          <p:cNvSpPr/>
          <p:nvPr/>
        </p:nvSpPr>
        <p:spPr>
          <a:xfrm>
            <a:off x="2289512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5"/>
          <p:cNvSpPr/>
          <p:nvPr/>
        </p:nvSpPr>
        <p:spPr>
          <a:xfrm>
            <a:off x="2229739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5"/>
          <p:cNvSpPr/>
          <p:nvPr/>
        </p:nvSpPr>
        <p:spPr>
          <a:xfrm>
            <a:off x="1668191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5"/>
          <p:cNvSpPr/>
          <p:nvPr/>
        </p:nvSpPr>
        <p:spPr>
          <a:xfrm>
            <a:off x="1132447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5"/>
          <p:cNvSpPr/>
          <p:nvPr/>
        </p:nvSpPr>
        <p:spPr>
          <a:xfrm>
            <a:off x="2482936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5"/>
          <p:cNvSpPr/>
          <p:nvPr/>
        </p:nvSpPr>
        <p:spPr>
          <a:xfrm>
            <a:off x="2600172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5"/>
          <p:cNvSpPr/>
          <p:nvPr/>
        </p:nvSpPr>
        <p:spPr>
          <a:xfrm>
            <a:off x="2722092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25"/>
          <p:cNvSpPr/>
          <p:nvPr/>
        </p:nvSpPr>
        <p:spPr>
          <a:xfrm>
            <a:off x="2722092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5"/>
          <p:cNvSpPr/>
          <p:nvPr/>
        </p:nvSpPr>
        <p:spPr>
          <a:xfrm>
            <a:off x="3064412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25"/>
          <p:cNvSpPr/>
          <p:nvPr/>
        </p:nvSpPr>
        <p:spPr>
          <a:xfrm>
            <a:off x="3847511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25"/>
          <p:cNvSpPr/>
          <p:nvPr/>
        </p:nvSpPr>
        <p:spPr>
          <a:xfrm>
            <a:off x="3233225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25"/>
          <p:cNvSpPr/>
          <p:nvPr/>
        </p:nvSpPr>
        <p:spPr>
          <a:xfrm>
            <a:off x="3382106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5"/>
          <p:cNvSpPr/>
          <p:nvPr/>
        </p:nvSpPr>
        <p:spPr>
          <a:xfrm>
            <a:off x="5317588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5"/>
          <p:cNvSpPr/>
          <p:nvPr/>
        </p:nvSpPr>
        <p:spPr>
          <a:xfrm>
            <a:off x="3770139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5"/>
          <p:cNvSpPr/>
          <p:nvPr/>
        </p:nvSpPr>
        <p:spPr>
          <a:xfrm>
            <a:off x="4053839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5"/>
          <p:cNvSpPr/>
          <p:nvPr/>
        </p:nvSpPr>
        <p:spPr>
          <a:xfrm>
            <a:off x="2958902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5"/>
          <p:cNvSpPr/>
          <p:nvPr/>
        </p:nvSpPr>
        <p:spPr>
          <a:xfrm>
            <a:off x="4158172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5"/>
          <p:cNvSpPr/>
          <p:nvPr/>
        </p:nvSpPr>
        <p:spPr>
          <a:xfrm>
            <a:off x="4411383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5"/>
          <p:cNvSpPr/>
          <p:nvPr/>
        </p:nvSpPr>
        <p:spPr>
          <a:xfrm>
            <a:off x="3536851" y="31546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25"/>
          <p:cNvSpPr/>
          <p:nvPr/>
        </p:nvSpPr>
        <p:spPr>
          <a:xfrm>
            <a:off x="5503986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5"/>
          <p:cNvSpPr/>
          <p:nvPr/>
        </p:nvSpPr>
        <p:spPr>
          <a:xfrm>
            <a:off x="4351596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5"/>
          <p:cNvSpPr/>
          <p:nvPr/>
        </p:nvSpPr>
        <p:spPr>
          <a:xfrm>
            <a:off x="4774814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5"/>
          <p:cNvSpPr/>
          <p:nvPr/>
        </p:nvSpPr>
        <p:spPr>
          <a:xfrm>
            <a:off x="4590752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5"/>
          <p:cNvSpPr/>
          <p:nvPr/>
        </p:nvSpPr>
        <p:spPr>
          <a:xfrm>
            <a:off x="4590752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5"/>
          <p:cNvSpPr/>
          <p:nvPr/>
        </p:nvSpPr>
        <p:spPr>
          <a:xfrm>
            <a:off x="3062064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5"/>
          <p:cNvSpPr/>
          <p:nvPr/>
        </p:nvSpPr>
        <p:spPr>
          <a:xfrm>
            <a:off x="5308206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5"/>
          <p:cNvSpPr/>
          <p:nvPr/>
        </p:nvSpPr>
        <p:spPr>
          <a:xfrm>
            <a:off x="4391459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5"/>
          <p:cNvSpPr/>
          <p:nvPr/>
        </p:nvSpPr>
        <p:spPr>
          <a:xfrm>
            <a:off x="4842801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5"/>
          <p:cNvSpPr/>
          <p:nvPr/>
        </p:nvSpPr>
        <p:spPr>
          <a:xfrm>
            <a:off x="4989340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5"/>
          <p:cNvSpPr/>
          <p:nvPr/>
        </p:nvSpPr>
        <p:spPr>
          <a:xfrm>
            <a:off x="5230834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5"/>
          <p:cNvSpPr/>
          <p:nvPr/>
        </p:nvSpPr>
        <p:spPr>
          <a:xfrm>
            <a:off x="1111346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5"/>
          <p:cNvSpPr/>
          <p:nvPr/>
        </p:nvSpPr>
        <p:spPr>
          <a:xfrm>
            <a:off x="1215679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5"/>
          <p:cNvSpPr/>
          <p:nvPr/>
        </p:nvSpPr>
        <p:spPr>
          <a:xfrm>
            <a:off x="1520478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5"/>
          <p:cNvSpPr/>
          <p:nvPr/>
        </p:nvSpPr>
        <p:spPr>
          <a:xfrm>
            <a:off x="4997546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5"/>
          <p:cNvSpPr/>
          <p:nvPr/>
        </p:nvSpPr>
        <p:spPr>
          <a:xfrm>
            <a:off x="5086642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5"/>
          <p:cNvSpPr/>
          <p:nvPr/>
        </p:nvSpPr>
        <p:spPr>
          <a:xfrm>
            <a:off x="1409103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5"/>
          <p:cNvSpPr/>
          <p:nvPr/>
        </p:nvSpPr>
        <p:spPr>
          <a:xfrm>
            <a:off x="1916135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5"/>
          <p:cNvSpPr/>
          <p:nvPr/>
        </p:nvSpPr>
        <p:spPr>
          <a:xfrm>
            <a:off x="1927266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5"/>
          <p:cNvSpPr/>
          <p:nvPr/>
        </p:nvSpPr>
        <p:spPr>
          <a:xfrm>
            <a:off x="2107809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5"/>
          <p:cNvSpPr/>
          <p:nvPr/>
        </p:nvSpPr>
        <p:spPr>
          <a:xfrm>
            <a:off x="2212142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5"/>
          <p:cNvSpPr/>
          <p:nvPr/>
        </p:nvSpPr>
        <p:spPr>
          <a:xfrm>
            <a:off x="2289512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5"/>
          <p:cNvSpPr/>
          <p:nvPr/>
        </p:nvSpPr>
        <p:spPr>
          <a:xfrm>
            <a:off x="2405566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25"/>
          <p:cNvSpPr/>
          <p:nvPr/>
        </p:nvSpPr>
        <p:spPr>
          <a:xfrm>
            <a:off x="2522802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25"/>
          <p:cNvSpPr/>
          <p:nvPr/>
        </p:nvSpPr>
        <p:spPr>
          <a:xfrm>
            <a:off x="2644722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5"/>
          <p:cNvSpPr/>
          <p:nvPr/>
        </p:nvSpPr>
        <p:spPr>
          <a:xfrm>
            <a:off x="1109002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5"/>
          <p:cNvSpPr/>
          <p:nvPr/>
        </p:nvSpPr>
        <p:spPr>
          <a:xfrm>
            <a:off x="1213335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5"/>
          <p:cNvSpPr/>
          <p:nvPr/>
        </p:nvSpPr>
        <p:spPr>
          <a:xfrm>
            <a:off x="900330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25"/>
          <p:cNvSpPr/>
          <p:nvPr/>
        </p:nvSpPr>
        <p:spPr>
          <a:xfrm>
            <a:off x="1406759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25"/>
          <p:cNvSpPr/>
          <p:nvPr/>
        </p:nvSpPr>
        <p:spPr>
          <a:xfrm>
            <a:off x="1523995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5"/>
          <p:cNvSpPr/>
          <p:nvPr/>
        </p:nvSpPr>
        <p:spPr>
          <a:xfrm>
            <a:off x="1645915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5"/>
          <p:cNvSpPr/>
          <p:nvPr/>
        </p:nvSpPr>
        <p:spPr>
          <a:xfrm>
            <a:off x="3050343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5"/>
          <p:cNvSpPr/>
          <p:nvPr/>
        </p:nvSpPr>
        <p:spPr>
          <a:xfrm>
            <a:off x="3154676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5"/>
          <p:cNvSpPr/>
          <p:nvPr/>
        </p:nvSpPr>
        <p:spPr>
          <a:xfrm>
            <a:off x="2754917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5"/>
          <p:cNvSpPr/>
          <p:nvPr/>
        </p:nvSpPr>
        <p:spPr>
          <a:xfrm>
            <a:off x="3348100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25"/>
          <p:cNvSpPr/>
          <p:nvPr/>
        </p:nvSpPr>
        <p:spPr>
          <a:xfrm>
            <a:off x="2432536" y="33765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25"/>
          <p:cNvSpPr/>
          <p:nvPr/>
        </p:nvSpPr>
        <p:spPr>
          <a:xfrm>
            <a:off x="3528645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5"/>
          <p:cNvSpPr/>
          <p:nvPr/>
        </p:nvSpPr>
        <p:spPr>
          <a:xfrm>
            <a:off x="3908470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5"/>
          <p:cNvSpPr/>
          <p:nvPr/>
        </p:nvSpPr>
        <p:spPr>
          <a:xfrm>
            <a:off x="4012803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5"/>
          <p:cNvSpPr/>
          <p:nvPr/>
        </p:nvSpPr>
        <p:spPr>
          <a:xfrm>
            <a:off x="2764295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5"/>
          <p:cNvSpPr/>
          <p:nvPr/>
        </p:nvSpPr>
        <p:spPr>
          <a:xfrm>
            <a:off x="3050343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5"/>
          <p:cNvSpPr/>
          <p:nvPr/>
        </p:nvSpPr>
        <p:spPr>
          <a:xfrm>
            <a:off x="3896742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5"/>
          <p:cNvSpPr/>
          <p:nvPr/>
        </p:nvSpPr>
        <p:spPr>
          <a:xfrm>
            <a:off x="3459478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5"/>
          <p:cNvSpPr/>
          <p:nvPr/>
        </p:nvSpPr>
        <p:spPr>
          <a:xfrm>
            <a:off x="5015137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5"/>
          <p:cNvSpPr/>
          <p:nvPr/>
        </p:nvSpPr>
        <p:spPr>
          <a:xfrm>
            <a:off x="4301192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5"/>
          <p:cNvSpPr/>
          <p:nvPr/>
        </p:nvSpPr>
        <p:spPr>
          <a:xfrm>
            <a:off x="4751366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5"/>
          <p:cNvSpPr/>
          <p:nvPr/>
        </p:nvSpPr>
        <p:spPr>
          <a:xfrm>
            <a:off x="5383232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5"/>
          <p:cNvSpPr/>
          <p:nvPr/>
        </p:nvSpPr>
        <p:spPr>
          <a:xfrm>
            <a:off x="5050296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5"/>
          <p:cNvSpPr/>
          <p:nvPr/>
        </p:nvSpPr>
        <p:spPr>
          <a:xfrm>
            <a:off x="5230832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5"/>
          <p:cNvSpPr/>
          <p:nvPr/>
        </p:nvSpPr>
        <p:spPr>
          <a:xfrm>
            <a:off x="5303516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5"/>
          <p:cNvSpPr txBox="1"/>
          <p:nvPr/>
        </p:nvSpPr>
        <p:spPr>
          <a:xfrm>
            <a:off x="6625883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857" name="Google Shape;857;p25"/>
          <p:cNvSpPr txBox="1"/>
          <p:nvPr/>
        </p:nvSpPr>
        <p:spPr>
          <a:xfrm>
            <a:off x="154742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858" name="Google Shape;858;p25"/>
          <p:cNvCxnSpPr/>
          <p:nvPr/>
        </p:nvCxnSpPr>
        <p:spPr>
          <a:xfrm flipH="1" rot="10800000">
            <a:off x="759653" y="3316456"/>
            <a:ext cx="5430130" cy="460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9" name="Google Shape;859;p25"/>
          <p:cNvSpPr txBox="1"/>
          <p:nvPr/>
        </p:nvSpPr>
        <p:spPr>
          <a:xfrm>
            <a:off x="6202679" y="307969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1</a:t>
            </a:r>
            <a:endParaRPr/>
          </a:p>
        </p:txBody>
      </p:sp>
      <p:cxnSp>
        <p:nvCxnSpPr>
          <p:cNvPr id="860" name="Google Shape;860;p25"/>
          <p:cNvCxnSpPr/>
          <p:nvPr/>
        </p:nvCxnSpPr>
        <p:spPr>
          <a:xfrm rot="10800000">
            <a:off x="2915530" y="2185260"/>
            <a:ext cx="0" cy="117725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1" name="Google Shape;861;p25"/>
          <p:cNvSpPr txBox="1"/>
          <p:nvPr/>
        </p:nvSpPr>
        <p:spPr>
          <a:xfrm>
            <a:off x="2671689" y="1671919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2</a:t>
            </a:r>
            <a:endParaRPr/>
          </a:p>
        </p:txBody>
      </p:sp>
      <p:sp>
        <p:nvSpPr>
          <p:cNvPr id="862" name="Google Shape;862;p25"/>
          <p:cNvSpPr txBox="1"/>
          <p:nvPr/>
        </p:nvSpPr>
        <p:spPr>
          <a:xfrm>
            <a:off x="96703" y="3147927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863" name="Google Shape;863;p25"/>
          <p:cNvSpPr txBox="1"/>
          <p:nvPr/>
        </p:nvSpPr>
        <p:spPr>
          <a:xfrm>
            <a:off x="2784812" y="5011160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864" name="Google Shape;864;p25"/>
          <p:cNvSpPr txBox="1"/>
          <p:nvPr/>
        </p:nvSpPr>
        <p:spPr>
          <a:xfrm>
            <a:off x="9129932" y="661182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X2&lt;60</a:t>
            </a:r>
            <a:endParaRPr/>
          </a:p>
        </p:txBody>
      </p:sp>
      <p:cxnSp>
        <p:nvCxnSpPr>
          <p:cNvPr id="865" name="Google Shape;865;p25"/>
          <p:cNvCxnSpPr/>
          <p:nvPr/>
        </p:nvCxnSpPr>
        <p:spPr>
          <a:xfrm flipH="1">
            <a:off x="8834510" y="1030514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66" name="Google Shape;866;p25"/>
          <p:cNvCxnSpPr>
            <a:stCxn id="864" idx="2"/>
          </p:cNvCxnSpPr>
          <p:nvPr/>
        </p:nvCxnSpPr>
        <p:spPr>
          <a:xfrm>
            <a:off x="9566031" y="1030514"/>
            <a:ext cx="731400" cy="51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7" name="Google Shape;867;p25"/>
          <p:cNvSpPr txBox="1"/>
          <p:nvPr/>
        </p:nvSpPr>
        <p:spPr>
          <a:xfrm>
            <a:off x="10002129" y="1574693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X1&lt;50</a:t>
            </a:r>
            <a:endParaRPr/>
          </a:p>
        </p:txBody>
      </p:sp>
      <p:sp>
        <p:nvSpPr>
          <p:cNvPr id="868" name="Google Shape;868;p25"/>
          <p:cNvSpPr txBox="1"/>
          <p:nvPr/>
        </p:nvSpPr>
        <p:spPr>
          <a:xfrm>
            <a:off x="8073683" y="1528066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X1&lt;70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cxnSp>
        <p:nvCxnSpPr>
          <p:cNvPr id="874" name="Google Shape;874;p26"/>
          <p:cNvCxnSpPr/>
          <p:nvPr/>
        </p:nvCxnSpPr>
        <p:spPr>
          <a:xfrm rot="10800000">
            <a:off x="759651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5" name="Google Shape;875;p26"/>
          <p:cNvCxnSpPr/>
          <p:nvPr/>
        </p:nvCxnSpPr>
        <p:spPr>
          <a:xfrm>
            <a:off x="759651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76" name="Google Shape;876;p26"/>
          <p:cNvSpPr/>
          <p:nvPr/>
        </p:nvSpPr>
        <p:spPr>
          <a:xfrm>
            <a:off x="1195750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6"/>
          <p:cNvSpPr/>
          <p:nvPr/>
        </p:nvSpPr>
        <p:spPr>
          <a:xfrm>
            <a:off x="1978849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6"/>
          <p:cNvSpPr/>
          <p:nvPr/>
        </p:nvSpPr>
        <p:spPr>
          <a:xfrm>
            <a:off x="1364563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6"/>
          <p:cNvSpPr/>
          <p:nvPr/>
        </p:nvSpPr>
        <p:spPr>
          <a:xfrm>
            <a:off x="1513444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6"/>
          <p:cNvSpPr/>
          <p:nvPr/>
        </p:nvSpPr>
        <p:spPr>
          <a:xfrm>
            <a:off x="4546202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6"/>
          <p:cNvSpPr/>
          <p:nvPr/>
        </p:nvSpPr>
        <p:spPr>
          <a:xfrm>
            <a:off x="1901477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6"/>
          <p:cNvSpPr/>
          <p:nvPr/>
        </p:nvSpPr>
        <p:spPr>
          <a:xfrm>
            <a:off x="2185177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6"/>
          <p:cNvSpPr/>
          <p:nvPr/>
        </p:nvSpPr>
        <p:spPr>
          <a:xfrm>
            <a:off x="1090240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6"/>
          <p:cNvSpPr/>
          <p:nvPr/>
        </p:nvSpPr>
        <p:spPr>
          <a:xfrm>
            <a:off x="2289510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6"/>
          <p:cNvSpPr/>
          <p:nvPr/>
        </p:nvSpPr>
        <p:spPr>
          <a:xfrm>
            <a:off x="2229737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6"/>
          <p:cNvSpPr/>
          <p:nvPr/>
        </p:nvSpPr>
        <p:spPr>
          <a:xfrm>
            <a:off x="1668189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6"/>
          <p:cNvSpPr/>
          <p:nvPr/>
        </p:nvSpPr>
        <p:spPr>
          <a:xfrm>
            <a:off x="1132445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6"/>
          <p:cNvSpPr/>
          <p:nvPr/>
        </p:nvSpPr>
        <p:spPr>
          <a:xfrm>
            <a:off x="2482934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6"/>
          <p:cNvSpPr/>
          <p:nvPr/>
        </p:nvSpPr>
        <p:spPr>
          <a:xfrm>
            <a:off x="2600170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26"/>
          <p:cNvSpPr/>
          <p:nvPr/>
        </p:nvSpPr>
        <p:spPr>
          <a:xfrm>
            <a:off x="2722090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26"/>
          <p:cNvSpPr/>
          <p:nvPr/>
        </p:nvSpPr>
        <p:spPr>
          <a:xfrm>
            <a:off x="2722090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26"/>
          <p:cNvSpPr/>
          <p:nvPr/>
        </p:nvSpPr>
        <p:spPr>
          <a:xfrm>
            <a:off x="3064410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6"/>
          <p:cNvSpPr/>
          <p:nvPr/>
        </p:nvSpPr>
        <p:spPr>
          <a:xfrm>
            <a:off x="3847509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6"/>
          <p:cNvSpPr/>
          <p:nvPr/>
        </p:nvSpPr>
        <p:spPr>
          <a:xfrm>
            <a:off x="3233223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6"/>
          <p:cNvSpPr/>
          <p:nvPr/>
        </p:nvSpPr>
        <p:spPr>
          <a:xfrm>
            <a:off x="3382104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6"/>
          <p:cNvSpPr/>
          <p:nvPr/>
        </p:nvSpPr>
        <p:spPr>
          <a:xfrm>
            <a:off x="5317586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6"/>
          <p:cNvSpPr/>
          <p:nvPr/>
        </p:nvSpPr>
        <p:spPr>
          <a:xfrm>
            <a:off x="3770137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6"/>
          <p:cNvSpPr/>
          <p:nvPr/>
        </p:nvSpPr>
        <p:spPr>
          <a:xfrm>
            <a:off x="4053837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6"/>
          <p:cNvSpPr/>
          <p:nvPr/>
        </p:nvSpPr>
        <p:spPr>
          <a:xfrm>
            <a:off x="2958900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6"/>
          <p:cNvSpPr/>
          <p:nvPr/>
        </p:nvSpPr>
        <p:spPr>
          <a:xfrm>
            <a:off x="4158170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6"/>
          <p:cNvSpPr/>
          <p:nvPr/>
        </p:nvSpPr>
        <p:spPr>
          <a:xfrm>
            <a:off x="4411381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6"/>
          <p:cNvSpPr/>
          <p:nvPr/>
        </p:nvSpPr>
        <p:spPr>
          <a:xfrm>
            <a:off x="3536849" y="31546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6"/>
          <p:cNvSpPr/>
          <p:nvPr/>
        </p:nvSpPr>
        <p:spPr>
          <a:xfrm>
            <a:off x="5503984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6"/>
          <p:cNvSpPr/>
          <p:nvPr/>
        </p:nvSpPr>
        <p:spPr>
          <a:xfrm>
            <a:off x="4351594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6"/>
          <p:cNvSpPr/>
          <p:nvPr/>
        </p:nvSpPr>
        <p:spPr>
          <a:xfrm>
            <a:off x="4774812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6"/>
          <p:cNvSpPr/>
          <p:nvPr/>
        </p:nvSpPr>
        <p:spPr>
          <a:xfrm>
            <a:off x="4590750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6"/>
          <p:cNvSpPr/>
          <p:nvPr/>
        </p:nvSpPr>
        <p:spPr>
          <a:xfrm>
            <a:off x="4590750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6"/>
          <p:cNvSpPr/>
          <p:nvPr/>
        </p:nvSpPr>
        <p:spPr>
          <a:xfrm>
            <a:off x="3062062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6"/>
          <p:cNvSpPr/>
          <p:nvPr/>
        </p:nvSpPr>
        <p:spPr>
          <a:xfrm>
            <a:off x="5308204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6"/>
          <p:cNvSpPr/>
          <p:nvPr/>
        </p:nvSpPr>
        <p:spPr>
          <a:xfrm>
            <a:off x="4391457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6"/>
          <p:cNvSpPr/>
          <p:nvPr/>
        </p:nvSpPr>
        <p:spPr>
          <a:xfrm>
            <a:off x="4842799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6"/>
          <p:cNvSpPr/>
          <p:nvPr/>
        </p:nvSpPr>
        <p:spPr>
          <a:xfrm>
            <a:off x="4989338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6"/>
          <p:cNvSpPr/>
          <p:nvPr/>
        </p:nvSpPr>
        <p:spPr>
          <a:xfrm>
            <a:off x="5230832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6"/>
          <p:cNvSpPr/>
          <p:nvPr/>
        </p:nvSpPr>
        <p:spPr>
          <a:xfrm>
            <a:off x="1111344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6"/>
          <p:cNvSpPr/>
          <p:nvPr/>
        </p:nvSpPr>
        <p:spPr>
          <a:xfrm>
            <a:off x="1215677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6"/>
          <p:cNvSpPr/>
          <p:nvPr/>
        </p:nvSpPr>
        <p:spPr>
          <a:xfrm>
            <a:off x="1520476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6"/>
          <p:cNvSpPr/>
          <p:nvPr/>
        </p:nvSpPr>
        <p:spPr>
          <a:xfrm>
            <a:off x="4997544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26"/>
          <p:cNvSpPr/>
          <p:nvPr/>
        </p:nvSpPr>
        <p:spPr>
          <a:xfrm>
            <a:off x="5086640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26"/>
          <p:cNvSpPr/>
          <p:nvPr/>
        </p:nvSpPr>
        <p:spPr>
          <a:xfrm>
            <a:off x="1409101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26"/>
          <p:cNvSpPr/>
          <p:nvPr/>
        </p:nvSpPr>
        <p:spPr>
          <a:xfrm>
            <a:off x="1916133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26"/>
          <p:cNvSpPr/>
          <p:nvPr/>
        </p:nvSpPr>
        <p:spPr>
          <a:xfrm>
            <a:off x="1927264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26"/>
          <p:cNvSpPr/>
          <p:nvPr/>
        </p:nvSpPr>
        <p:spPr>
          <a:xfrm>
            <a:off x="2107807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26"/>
          <p:cNvSpPr/>
          <p:nvPr/>
        </p:nvSpPr>
        <p:spPr>
          <a:xfrm>
            <a:off x="2212140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26"/>
          <p:cNvSpPr/>
          <p:nvPr/>
        </p:nvSpPr>
        <p:spPr>
          <a:xfrm>
            <a:off x="2289510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26"/>
          <p:cNvSpPr/>
          <p:nvPr/>
        </p:nvSpPr>
        <p:spPr>
          <a:xfrm>
            <a:off x="2405564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26"/>
          <p:cNvSpPr/>
          <p:nvPr/>
        </p:nvSpPr>
        <p:spPr>
          <a:xfrm>
            <a:off x="2522800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26"/>
          <p:cNvSpPr/>
          <p:nvPr/>
        </p:nvSpPr>
        <p:spPr>
          <a:xfrm>
            <a:off x="2644720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6"/>
          <p:cNvSpPr/>
          <p:nvPr/>
        </p:nvSpPr>
        <p:spPr>
          <a:xfrm>
            <a:off x="1109000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6"/>
          <p:cNvSpPr/>
          <p:nvPr/>
        </p:nvSpPr>
        <p:spPr>
          <a:xfrm>
            <a:off x="1213333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6"/>
          <p:cNvSpPr/>
          <p:nvPr/>
        </p:nvSpPr>
        <p:spPr>
          <a:xfrm>
            <a:off x="900328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6"/>
          <p:cNvSpPr/>
          <p:nvPr/>
        </p:nvSpPr>
        <p:spPr>
          <a:xfrm>
            <a:off x="1406757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26"/>
          <p:cNvSpPr/>
          <p:nvPr/>
        </p:nvSpPr>
        <p:spPr>
          <a:xfrm>
            <a:off x="1523993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26"/>
          <p:cNvSpPr/>
          <p:nvPr/>
        </p:nvSpPr>
        <p:spPr>
          <a:xfrm>
            <a:off x="1645913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6"/>
          <p:cNvSpPr/>
          <p:nvPr/>
        </p:nvSpPr>
        <p:spPr>
          <a:xfrm>
            <a:off x="3050341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6"/>
          <p:cNvSpPr/>
          <p:nvPr/>
        </p:nvSpPr>
        <p:spPr>
          <a:xfrm>
            <a:off x="3154674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6"/>
          <p:cNvSpPr/>
          <p:nvPr/>
        </p:nvSpPr>
        <p:spPr>
          <a:xfrm>
            <a:off x="2754915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26"/>
          <p:cNvSpPr/>
          <p:nvPr/>
        </p:nvSpPr>
        <p:spPr>
          <a:xfrm>
            <a:off x="3348098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2432534" y="33765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6"/>
          <p:cNvSpPr/>
          <p:nvPr/>
        </p:nvSpPr>
        <p:spPr>
          <a:xfrm>
            <a:off x="3528643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6"/>
          <p:cNvSpPr/>
          <p:nvPr/>
        </p:nvSpPr>
        <p:spPr>
          <a:xfrm>
            <a:off x="3908468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6"/>
          <p:cNvSpPr/>
          <p:nvPr/>
        </p:nvSpPr>
        <p:spPr>
          <a:xfrm>
            <a:off x="4012801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26"/>
          <p:cNvSpPr/>
          <p:nvPr/>
        </p:nvSpPr>
        <p:spPr>
          <a:xfrm>
            <a:off x="2764293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6"/>
          <p:cNvSpPr/>
          <p:nvPr/>
        </p:nvSpPr>
        <p:spPr>
          <a:xfrm>
            <a:off x="3050341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6"/>
          <p:cNvSpPr/>
          <p:nvPr/>
        </p:nvSpPr>
        <p:spPr>
          <a:xfrm>
            <a:off x="3896740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6"/>
          <p:cNvSpPr/>
          <p:nvPr/>
        </p:nvSpPr>
        <p:spPr>
          <a:xfrm>
            <a:off x="3459476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6"/>
          <p:cNvSpPr/>
          <p:nvPr/>
        </p:nvSpPr>
        <p:spPr>
          <a:xfrm>
            <a:off x="5015135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6"/>
          <p:cNvSpPr/>
          <p:nvPr/>
        </p:nvSpPr>
        <p:spPr>
          <a:xfrm>
            <a:off x="4301190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6"/>
          <p:cNvSpPr/>
          <p:nvPr/>
        </p:nvSpPr>
        <p:spPr>
          <a:xfrm>
            <a:off x="4751364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26"/>
          <p:cNvSpPr/>
          <p:nvPr/>
        </p:nvSpPr>
        <p:spPr>
          <a:xfrm>
            <a:off x="5383230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26"/>
          <p:cNvSpPr/>
          <p:nvPr/>
        </p:nvSpPr>
        <p:spPr>
          <a:xfrm>
            <a:off x="5050294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6"/>
          <p:cNvSpPr/>
          <p:nvPr/>
        </p:nvSpPr>
        <p:spPr>
          <a:xfrm>
            <a:off x="5230830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6"/>
          <p:cNvSpPr/>
          <p:nvPr/>
        </p:nvSpPr>
        <p:spPr>
          <a:xfrm>
            <a:off x="5303514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6"/>
          <p:cNvSpPr txBox="1"/>
          <p:nvPr/>
        </p:nvSpPr>
        <p:spPr>
          <a:xfrm>
            <a:off x="6569609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954" name="Google Shape;954;p26"/>
          <p:cNvSpPr txBox="1"/>
          <p:nvPr/>
        </p:nvSpPr>
        <p:spPr>
          <a:xfrm>
            <a:off x="154740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955" name="Google Shape;955;p26"/>
          <p:cNvCxnSpPr/>
          <p:nvPr/>
        </p:nvCxnSpPr>
        <p:spPr>
          <a:xfrm flipH="1" rot="10800000">
            <a:off x="759651" y="3316456"/>
            <a:ext cx="5430130" cy="460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6" name="Google Shape;956;p26"/>
          <p:cNvSpPr txBox="1"/>
          <p:nvPr/>
        </p:nvSpPr>
        <p:spPr>
          <a:xfrm>
            <a:off x="6202677" y="307969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1</a:t>
            </a:r>
            <a:endParaRPr/>
          </a:p>
        </p:txBody>
      </p:sp>
      <p:cxnSp>
        <p:nvCxnSpPr>
          <p:cNvPr id="957" name="Google Shape;957;p26"/>
          <p:cNvCxnSpPr/>
          <p:nvPr/>
        </p:nvCxnSpPr>
        <p:spPr>
          <a:xfrm rot="10800000">
            <a:off x="2915528" y="2185260"/>
            <a:ext cx="0" cy="117725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8" name="Google Shape;958;p26"/>
          <p:cNvSpPr txBox="1"/>
          <p:nvPr/>
        </p:nvSpPr>
        <p:spPr>
          <a:xfrm>
            <a:off x="2671687" y="1671919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2</a:t>
            </a:r>
            <a:endParaRPr/>
          </a:p>
        </p:txBody>
      </p:sp>
      <p:cxnSp>
        <p:nvCxnSpPr>
          <p:cNvPr id="959" name="Google Shape;959;p26"/>
          <p:cNvCxnSpPr/>
          <p:nvPr/>
        </p:nvCxnSpPr>
        <p:spPr>
          <a:xfrm>
            <a:off x="4208582" y="3308232"/>
            <a:ext cx="26960" cy="16999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0" name="Google Shape;960;p26"/>
          <p:cNvSpPr txBox="1"/>
          <p:nvPr/>
        </p:nvSpPr>
        <p:spPr>
          <a:xfrm>
            <a:off x="3971766" y="531593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3</a:t>
            </a:r>
            <a:endParaRPr/>
          </a:p>
        </p:txBody>
      </p:sp>
      <p:sp>
        <p:nvSpPr>
          <p:cNvPr id="961" name="Google Shape;961;p26"/>
          <p:cNvSpPr txBox="1"/>
          <p:nvPr/>
        </p:nvSpPr>
        <p:spPr>
          <a:xfrm>
            <a:off x="96701" y="3147927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962" name="Google Shape;962;p26"/>
          <p:cNvSpPr txBox="1"/>
          <p:nvPr/>
        </p:nvSpPr>
        <p:spPr>
          <a:xfrm>
            <a:off x="2784810" y="5011160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963" name="Google Shape;963;p26"/>
          <p:cNvSpPr txBox="1"/>
          <p:nvPr/>
        </p:nvSpPr>
        <p:spPr>
          <a:xfrm>
            <a:off x="4063213" y="4982389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/>
          </a:p>
        </p:txBody>
      </p:sp>
      <p:sp>
        <p:nvSpPr>
          <p:cNvPr id="964" name="Google Shape;964;p26"/>
          <p:cNvSpPr txBox="1"/>
          <p:nvPr/>
        </p:nvSpPr>
        <p:spPr>
          <a:xfrm>
            <a:off x="9129932" y="661182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X2&lt;60</a:t>
            </a:r>
            <a:endParaRPr/>
          </a:p>
        </p:txBody>
      </p:sp>
      <p:cxnSp>
        <p:nvCxnSpPr>
          <p:cNvPr id="965" name="Google Shape;965;p26"/>
          <p:cNvCxnSpPr/>
          <p:nvPr/>
        </p:nvCxnSpPr>
        <p:spPr>
          <a:xfrm flipH="1">
            <a:off x="8834510" y="1030514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6" name="Google Shape;966;p26"/>
          <p:cNvCxnSpPr>
            <a:stCxn id="964" idx="2"/>
          </p:cNvCxnSpPr>
          <p:nvPr/>
        </p:nvCxnSpPr>
        <p:spPr>
          <a:xfrm>
            <a:off x="9566031" y="1030514"/>
            <a:ext cx="731400" cy="51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67" name="Google Shape;967;p26"/>
          <p:cNvSpPr txBox="1"/>
          <p:nvPr/>
        </p:nvSpPr>
        <p:spPr>
          <a:xfrm>
            <a:off x="10002129" y="1574693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X1&lt;50</a:t>
            </a:r>
            <a:endParaRPr/>
          </a:p>
        </p:txBody>
      </p:sp>
      <p:cxnSp>
        <p:nvCxnSpPr>
          <p:cNvPr id="968" name="Google Shape;968;p26"/>
          <p:cNvCxnSpPr/>
          <p:nvPr/>
        </p:nvCxnSpPr>
        <p:spPr>
          <a:xfrm flipH="1">
            <a:off x="9706707" y="1944025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9" name="Google Shape;969;p26"/>
          <p:cNvCxnSpPr>
            <a:stCxn id="967" idx="2"/>
          </p:cNvCxnSpPr>
          <p:nvPr/>
        </p:nvCxnSpPr>
        <p:spPr>
          <a:xfrm>
            <a:off x="10438228" y="1944025"/>
            <a:ext cx="731400" cy="51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70" name="Google Shape;970;p26"/>
          <p:cNvSpPr txBox="1"/>
          <p:nvPr/>
        </p:nvSpPr>
        <p:spPr>
          <a:xfrm>
            <a:off x="9489828" y="2446552"/>
            <a:ext cx="68931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6"/>
          <p:cNvSpPr txBox="1"/>
          <p:nvPr/>
        </p:nvSpPr>
        <p:spPr>
          <a:xfrm>
            <a:off x="10887214" y="2473440"/>
            <a:ext cx="684629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6"/>
          <p:cNvSpPr txBox="1"/>
          <p:nvPr/>
        </p:nvSpPr>
        <p:spPr>
          <a:xfrm>
            <a:off x="8073683" y="1528066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X1&lt;70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cxnSp>
        <p:nvCxnSpPr>
          <p:cNvPr id="978" name="Google Shape;978;p27"/>
          <p:cNvCxnSpPr/>
          <p:nvPr/>
        </p:nvCxnSpPr>
        <p:spPr>
          <a:xfrm rot="10800000">
            <a:off x="759651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79" name="Google Shape;979;p27"/>
          <p:cNvCxnSpPr/>
          <p:nvPr/>
        </p:nvCxnSpPr>
        <p:spPr>
          <a:xfrm>
            <a:off x="759651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80" name="Google Shape;980;p27"/>
          <p:cNvSpPr/>
          <p:nvPr/>
        </p:nvSpPr>
        <p:spPr>
          <a:xfrm>
            <a:off x="1195750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7"/>
          <p:cNvSpPr/>
          <p:nvPr/>
        </p:nvSpPr>
        <p:spPr>
          <a:xfrm>
            <a:off x="1978849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7"/>
          <p:cNvSpPr/>
          <p:nvPr/>
        </p:nvSpPr>
        <p:spPr>
          <a:xfrm>
            <a:off x="1364563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7"/>
          <p:cNvSpPr/>
          <p:nvPr/>
        </p:nvSpPr>
        <p:spPr>
          <a:xfrm>
            <a:off x="1513444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7"/>
          <p:cNvSpPr/>
          <p:nvPr/>
        </p:nvSpPr>
        <p:spPr>
          <a:xfrm>
            <a:off x="4546202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7"/>
          <p:cNvSpPr/>
          <p:nvPr/>
        </p:nvSpPr>
        <p:spPr>
          <a:xfrm>
            <a:off x="1901477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7"/>
          <p:cNvSpPr/>
          <p:nvPr/>
        </p:nvSpPr>
        <p:spPr>
          <a:xfrm>
            <a:off x="2185177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7"/>
          <p:cNvSpPr/>
          <p:nvPr/>
        </p:nvSpPr>
        <p:spPr>
          <a:xfrm>
            <a:off x="1090240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7"/>
          <p:cNvSpPr/>
          <p:nvPr/>
        </p:nvSpPr>
        <p:spPr>
          <a:xfrm>
            <a:off x="2289510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27"/>
          <p:cNvSpPr/>
          <p:nvPr/>
        </p:nvSpPr>
        <p:spPr>
          <a:xfrm>
            <a:off x="2229737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27"/>
          <p:cNvSpPr/>
          <p:nvPr/>
        </p:nvSpPr>
        <p:spPr>
          <a:xfrm>
            <a:off x="1668189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27"/>
          <p:cNvSpPr/>
          <p:nvPr/>
        </p:nvSpPr>
        <p:spPr>
          <a:xfrm>
            <a:off x="1132445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27"/>
          <p:cNvSpPr/>
          <p:nvPr/>
        </p:nvSpPr>
        <p:spPr>
          <a:xfrm>
            <a:off x="2482934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27"/>
          <p:cNvSpPr/>
          <p:nvPr/>
        </p:nvSpPr>
        <p:spPr>
          <a:xfrm>
            <a:off x="2600170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27"/>
          <p:cNvSpPr/>
          <p:nvPr/>
        </p:nvSpPr>
        <p:spPr>
          <a:xfrm>
            <a:off x="2722090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27"/>
          <p:cNvSpPr/>
          <p:nvPr/>
        </p:nvSpPr>
        <p:spPr>
          <a:xfrm>
            <a:off x="2722090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27"/>
          <p:cNvSpPr/>
          <p:nvPr/>
        </p:nvSpPr>
        <p:spPr>
          <a:xfrm>
            <a:off x="3064410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27"/>
          <p:cNvSpPr/>
          <p:nvPr/>
        </p:nvSpPr>
        <p:spPr>
          <a:xfrm>
            <a:off x="3847509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27"/>
          <p:cNvSpPr/>
          <p:nvPr/>
        </p:nvSpPr>
        <p:spPr>
          <a:xfrm>
            <a:off x="3233223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27"/>
          <p:cNvSpPr/>
          <p:nvPr/>
        </p:nvSpPr>
        <p:spPr>
          <a:xfrm>
            <a:off x="3382104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27"/>
          <p:cNvSpPr/>
          <p:nvPr/>
        </p:nvSpPr>
        <p:spPr>
          <a:xfrm>
            <a:off x="5317586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27"/>
          <p:cNvSpPr/>
          <p:nvPr/>
        </p:nvSpPr>
        <p:spPr>
          <a:xfrm>
            <a:off x="3770137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27"/>
          <p:cNvSpPr/>
          <p:nvPr/>
        </p:nvSpPr>
        <p:spPr>
          <a:xfrm>
            <a:off x="4053837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27"/>
          <p:cNvSpPr/>
          <p:nvPr/>
        </p:nvSpPr>
        <p:spPr>
          <a:xfrm>
            <a:off x="2958900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158170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4411381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536849" y="31546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5503984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4351594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4774812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4590750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4590750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3062062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5308204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7"/>
          <p:cNvSpPr/>
          <p:nvPr/>
        </p:nvSpPr>
        <p:spPr>
          <a:xfrm>
            <a:off x="4391457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27"/>
          <p:cNvSpPr/>
          <p:nvPr/>
        </p:nvSpPr>
        <p:spPr>
          <a:xfrm>
            <a:off x="4842799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27"/>
          <p:cNvSpPr/>
          <p:nvPr/>
        </p:nvSpPr>
        <p:spPr>
          <a:xfrm>
            <a:off x="4989338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27"/>
          <p:cNvSpPr/>
          <p:nvPr/>
        </p:nvSpPr>
        <p:spPr>
          <a:xfrm>
            <a:off x="5230832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27"/>
          <p:cNvSpPr/>
          <p:nvPr/>
        </p:nvSpPr>
        <p:spPr>
          <a:xfrm>
            <a:off x="1111344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27"/>
          <p:cNvSpPr/>
          <p:nvPr/>
        </p:nvSpPr>
        <p:spPr>
          <a:xfrm>
            <a:off x="1215677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7"/>
          <p:cNvSpPr/>
          <p:nvPr/>
        </p:nvSpPr>
        <p:spPr>
          <a:xfrm>
            <a:off x="1520476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27"/>
          <p:cNvSpPr/>
          <p:nvPr/>
        </p:nvSpPr>
        <p:spPr>
          <a:xfrm>
            <a:off x="4997544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27"/>
          <p:cNvSpPr/>
          <p:nvPr/>
        </p:nvSpPr>
        <p:spPr>
          <a:xfrm>
            <a:off x="5086640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27"/>
          <p:cNvSpPr/>
          <p:nvPr/>
        </p:nvSpPr>
        <p:spPr>
          <a:xfrm>
            <a:off x="1409101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27"/>
          <p:cNvSpPr/>
          <p:nvPr/>
        </p:nvSpPr>
        <p:spPr>
          <a:xfrm>
            <a:off x="1916133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27"/>
          <p:cNvSpPr/>
          <p:nvPr/>
        </p:nvSpPr>
        <p:spPr>
          <a:xfrm>
            <a:off x="1927264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27"/>
          <p:cNvSpPr/>
          <p:nvPr/>
        </p:nvSpPr>
        <p:spPr>
          <a:xfrm>
            <a:off x="2107807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27"/>
          <p:cNvSpPr/>
          <p:nvPr/>
        </p:nvSpPr>
        <p:spPr>
          <a:xfrm>
            <a:off x="2212140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2289510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2405564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7"/>
          <p:cNvSpPr/>
          <p:nvPr/>
        </p:nvSpPr>
        <p:spPr>
          <a:xfrm>
            <a:off x="2522800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7"/>
          <p:cNvSpPr/>
          <p:nvPr/>
        </p:nvSpPr>
        <p:spPr>
          <a:xfrm>
            <a:off x="2644720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1109000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1213333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7"/>
          <p:cNvSpPr/>
          <p:nvPr/>
        </p:nvSpPr>
        <p:spPr>
          <a:xfrm>
            <a:off x="900328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7"/>
          <p:cNvSpPr/>
          <p:nvPr/>
        </p:nvSpPr>
        <p:spPr>
          <a:xfrm>
            <a:off x="1406757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27"/>
          <p:cNvSpPr/>
          <p:nvPr/>
        </p:nvSpPr>
        <p:spPr>
          <a:xfrm>
            <a:off x="1523993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27"/>
          <p:cNvSpPr/>
          <p:nvPr/>
        </p:nvSpPr>
        <p:spPr>
          <a:xfrm>
            <a:off x="1645913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27"/>
          <p:cNvSpPr/>
          <p:nvPr/>
        </p:nvSpPr>
        <p:spPr>
          <a:xfrm>
            <a:off x="3050341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154674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2754915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27"/>
          <p:cNvSpPr/>
          <p:nvPr/>
        </p:nvSpPr>
        <p:spPr>
          <a:xfrm>
            <a:off x="3348098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27"/>
          <p:cNvSpPr/>
          <p:nvPr/>
        </p:nvSpPr>
        <p:spPr>
          <a:xfrm>
            <a:off x="2432534" y="33765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27"/>
          <p:cNvSpPr/>
          <p:nvPr/>
        </p:nvSpPr>
        <p:spPr>
          <a:xfrm>
            <a:off x="3528643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3908468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7"/>
          <p:cNvSpPr/>
          <p:nvPr/>
        </p:nvSpPr>
        <p:spPr>
          <a:xfrm>
            <a:off x="4012801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7"/>
          <p:cNvSpPr/>
          <p:nvPr/>
        </p:nvSpPr>
        <p:spPr>
          <a:xfrm>
            <a:off x="2764293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27"/>
          <p:cNvSpPr/>
          <p:nvPr/>
        </p:nvSpPr>
        <p:spPr>
          <a:xfrm>
            <a:off x="3050341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27"/>
          <p:cNvSpPr/>
          <p:nvPr/>
        </p:nvSpPr>
        <p:spPr>
          <a:xfrm>
            <a:off x="3896740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27"/>
          <p:cNvSpPr/>
          <p:nvPr/>
        </p:nvSpPr>
        <p:spPr>
          <a:xfrm>
            <a:off x="3459476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7"/>
          <p:cNvSpPr/>
          <p:nvPr/>
        </p:nvSpPr>
        <p:spPr>
          <a:xfrm>
            <a:off x="5015135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27"/>
          <p:cNvSpPr/>
          <p:nvPr/>
        </p:nvSpPr>
        <p:spPr>
          <a:xfrm>
            <a:off x="4301190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7"/>
          <p:cNvSpPr/>
          <p:nvPr/>
        </p:nvSpPr>
        <p:spPr>
          <a:xfrm>
            <a:off x="4751364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7"/>
          <p:cNvSpPr/>
          <p:nvPr/>
        </p:nvSpPr>
        <p:spPr>
          <a:xfrm>
            <a:off x="5383230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7"/>
          <p:cNvSpPr/>
          <p:nvPr/>
        </p:nvSpPr>
        <p:spPr>
          <a:xfrm>
            <a:off x="5050294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7"/>
          <p:cNvSpPr/>
          <p:nvPr/>
        </p:nvSpPr>
        <p:spPr>
          <a:xfrm>
            <a:off x="5230830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7"/>
          <p:cNvSpPr/>
          <p:nvPr/>
        </p:nvSpPr>
        <p:spPr>
          <a:xfrm>
            <a:off x="5303514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27"/>
          <p:cNvSpPr txBox="1"/>
          <p:nvPr/>
        </p:nvSpPr>
        <p:spPr>
          <a:xfrm>
            <a:off x="6569609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1058" name="Google Shape;1058;p27"/>
          <p:cNvSpPr txBox="1"/>
          <p:nvPr/>
        </p:nvSpPr>
        <p:spPr>
          <a:xfrm>
            <a:off x="154740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1059" name="Google Shape;1059;p27"/>
          <p:cNvCxnSpPr/>
          <p:nvPr/>
        </p:nvCxnSpPr>
        <p:spPr>
          <a:xfrm flipH="1" rot="10800000">
            <a:off x="759651" y="3316456"/>
            <a:ext cx="5430130" cy="460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0" name="Google Shape;1060;p27"/>
          <p:cNvSpPr txBox="1"/>
          <p:nvPr/>
        </p:nvSpPr>
        <p:spPr>
          <a:xfrm>
            <a:off x="6202677" y="307969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1</a:t>
            </a:r>
            <a:endParaRPr/>
          </a:p>
        </p:txBody>
      </p:sp>
      <p:cxnSp>
        <p:nvCxnSpPr>
          <p:cNvPr id="1061" name="Google Shape;1061;p27"/>
          <p:cNvCxnSpPr/>
          <p:nvPr/>
        </p:nvCxnSpPr>
        <p:spPr>
          <a:xfrm rot="10800000">
            <a:off x="2915528" y="2185260"/>
            <a:ext cx="0" cy="117725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2" name="Google Shape;1062;p27"/>
          <p:cNvSpPr txBox="1"/>
          <p:nvPr/>
        </p:nvSpPr>
        <p:spPr>
          <a:xfrm>
            <a:off x="2671687" y="1671919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2</a:t>
            </a:r>
            <a:endParaRPr/>
          </a:p>
        </p:txBody>
      </p:sp>
      <p:cxnSp>
        <p:nvCxnSpPr>
          <p:cNvPr id="1063" name="Google Shape;1063;p27"/>
          <p:cNvCxnSpPr/>
          <p:nvPr/>
        </p:nvCxnSpPr>
        <p:spPr>
          <a:xfrm>
            <a:off x="4208582" y="3308232"/>
            <a:ext cx="26960" cy="16999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4" name="Google Shape;1064;p27"/>
          <p:cNvSpPr txBox="1"/>
          <p:nvPr/>
        </p:nvSpPr>
        <p:spPr>
          <a:xfrm>
            <a:off x="3971766" y="531593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3</a:t>
            </a:r>
            <a:endParaRPr/>
          </a:p>
        </p:txBody>
      </p:sp>
      <p:sp>
        <p:nvSpPr>
          <p:cNvPr id="1065" name="Google Shape;1065;p27"/>
          <p:cNvSpPr txBox="1"/>
          <p:nvPr/>
        </p:nvSpPr>
        <p:spPr>
          <a:xfrm>
            <a:off x="96701" y="3147927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1066" name="Google Shape;1066;p27"/>
          <p:cNvSpPr txBox="1"/>
          <p:nvPr/>
        </p:nvSpPr>
        <p:spPr>
          <a:xfrm>
            <a:off x="2784810" y="5011160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1067" name="Google Shape;1067;p27"/>
          <p:cNvSpPr txBox="1"/>
          <p:nvPr/>
        </p:nvSpPr>
        <p:spPr>
          <a:xfrm>
            <a:off x="4063213" y="4982389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/>
          </a:p>
        </p:txBody>
      </p:sp>
      <p:sp>
        <p:nvSpPr>
          <p:cNvPr id="1068" name="Google Shape;1068;p27"/>
          <p:cNvSpPr txBox="1"/>
          <p:nvPr/>
        </p:nvSpPr>
        <p:spPr>
          <a:xfrm>
            <a:off x="9129932" y="661182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X2&lt;60</a:t>
            </a:r>
            <a:endParaRPr/>
          </a:p>
        </p:txBody>
      </p:sp>
      <p:cxnSp>
        <p:nvCxnSpPr>
          <p:cNvPr id="1069" name="Google Shape;1069;p27"/>
          <p:cNvCxnSpPr/>
          <p:nvPr/>
        </p:nvCxnSpPr>
        <p:spPr>
          <a:xfrm flipH="1">
            <a:off x="8834510" y="1030514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70" name="Google Shape;1070;p27"/>
          <p:cNvCxnSpPr>
            <a:stCxn id="1068" idx="2"/>
          </p:cNvCxnSpPr>
          <p:nvPr/>
        </p:nvCxnSpPr>
        <p:spPr>
          <a:xfrm>
            <a:off x="9566031" y="1030514"/>
            <a:ext cx="731400" cy="51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71" name="Google Shape;1071;p27"/>
          <p:cNvSpPr txBox="1"/>
          <p:nvPr/>
        </p:nvSpPr>
        <p:spPr>
          <a:xfrm>
            <a:off x="10002129" y="1574693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X1&lt;50</a:t>
            </a:r>
            <a:endParaRPr/>
          </a:p>
        </p:txBody>
      </p:sp>
      <p:cxnSp>
        <p:nvCxnSpPr>
          <p:cNvPr id="1072" name="Google Shape;1072;p27"/>
          <p:cNvCxnSpPr/>
          <p:nvPr/>
        </p:nvCxnSpPr>
        <p:spPr>
          <a:xfrm flipH="1">
            <a:off x="9706707" y="1944025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73" name="Google Shape;1073;p27"/>
          <p:cNvCxnSpPr>
            <a:stCxn id="1071" idx="2"/>
          </p:cNvCxnSpPr>
          <p:nvPr/>
        </p:nvCxnSpPr>
        <p:spPr>
          <a:xfrm>
            <a:off x="10438228" y="1944025"/>
            <a:ext cx="731400" cy="51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74" name="Google Shape;1074;p27"/>
          <p:cNvSpPr txBox="1"/>
          <p:nvPr/>
        </p:nvSpPr>
        <p:spPr>
          <a:xfrm>
            <a:off x="9489828" y="2446552"/>
            <a:ext cx="68931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27"/>
          <p:cNvSpPr txBox="1"/>
          <p:nvPr/>
        </p:nvSpPr>
        <p:spPr>
          <a:xfrm>
            <a:off x="10887214" y="2473440"/>
            <a:ext cx="684629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27"/>
          <p:cNvSpPr txBox="1"/>
          <p:nvPr/>
        </p:nvSpPr>
        <p:spPr>
          <a:xfrm>
            <a:off x="8073683" y="1528066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X1&lt;70</a:t>
            </a:r>
            <a:endParaRPr/>
          </a:p>
        </p:txBody>
      </p:sp>
      <p:cxnSp>
        <p:nvCxnSpPr>
          <p:cNvPr id="1077" name="Google Shape;1077;p27"/>
          <p:cNvCxnSpPr/>
          <p:nvPr/>
        </p:nvCxnSpPr>
        <p:spPr>
          <a:xfrm flipH="1">
            <a:off x="7650478" y="1942565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78" name="Google Shape;1078;p27"/>
          <p:cNvCxnSpPr/>
          <p:nvPr/>
        </p:nvCxnSpPr>
        <p:spPr>
          <a:xfrm>
            <a:off x="8381999" y="1942565"/>
            <a:ext cx="731520" cy="5169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79" name="Google Shape;1079;p27"/>
          <p:cNvSpPr txBox="1"/>
          <p:nvPr/>
        </p:nvSpPr>
        <p:spPr>
          <a:xfrm>
            <a:off x="8554322" y="2454750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X2&lt;20</a:t>
            </a:r>
            <a:endParaRPr/>
          </a:p>
        </p:txBody>
      </p:sp>
      <p:sp>
        <p:nvSpPr>
          <p:cNvPr id="1080" name="Google Shape;1080;p27"/>
          <p:cNvSpPr txBox="1"/>
          <p:nvPr/>
        </p:nvSpPr>
        <p:spPr>
          <a:xfrm>
            <a:off x="7379093" y="2399326"/>
            <a:ext cx="684629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1" name="Google Shape;1081;p27"/>
          <p:cNvCxnSpPr/>
          <p:nvPr/>
        </p:nvCxnSpPr>
        <p:spPr>
          <a:xfrm flipH="1" rot="10800000">
            <a:off x="4206221" y="4216572"/>
            <a:ext cx="1981199" cy="3116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2" name="Google Shape;1082;p27"/>
          <p:cNvSpPr txBox="1"/>
          <p:nvPr/>
        </p:nvSpPr>
        <p:spPr>
          <a:xfrm>
            <a:off x="6181572" y="4048497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4</a:t>
            </a:r>
            <a:endParaRPr/>
          </a:p>
        </p:txBody>
      </p:sp>
      <p:sp>
        <p:nvSpPr>
          <p:cNvPr id="1083" name="Google Shape;1083;p27"/>
          <p:cNvSpPr txBox="1"/>
          <p:nvPr/>
        </p:nvSpPr>
        <p:spPr>
          <a:xfrm>
            <a:off x="81752" y="4087828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cxnSp>
        <p:nvCxnSpPr>
          <p:cNvPr id="1089" name="Google Shape;1089;p28"/>
          <p:cNvCxnSpPr/>
          <p:nvPr/>
        </p:nvCxnSpPr>
        <p:spPr>
          <a:xfrm rot="10800000">
            <a:off x="759651" y="2380005"/>
            <a:ext cx="0" cy="25718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0" name="Google Shape;1090;p28"/>
          <p:cNvCxnSpPr/>
          <p:nvPr/>
        </p:nvCxnSpPr>
        <p:spPr>
          <a:xfrm>
            <a:off x="759651" y="4951829"/>
            <a:ext cx="562707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91" name="Google Shape;1091;p28"/>
          <p:cNvSpPr/>
          <p:nvPr/>
        </p:nvSpPr>
        <p:spPr>
          <a:xfrm>
            <a:off x="1195750" y="24759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28"/>
          <p:cNvSpPr/>
          <p:nvPr/>
        </p:nvSpPr>
        <p:spPr>
          <a:xfrm>
            <a:off x="1978849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28"/>
          <p:cNvSpPr/>
          <p:nvPr/>
        </p:nvSpPr>
        <p:spPr>
          <a:xfrm>
            <a:off x="1364563" y="28829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28"/>
          <p:cNvSpPr/>
          <p:nvPr/>
        </p:nvSpPr>
        <p:spPr>
          <a:xfrm>
            <a:off x="1513444" y="26402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28"/>
          <p:cNvSpPr/>
          <p:nvPr/>
        </p:nvSpPr>
        <p:spPr>
          <a:xfrm>
            <a:off x="4546202" y="355031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28"/>
          <p:cNvSpPr/>
          <p:nvPr/>
        </p:nvSpPr>
        <p:spPr>
          <a:xfrm>
            <a:off x="1901477" y="25310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28"/>
          <p:cNvSpPr/>
          <p:nvPr/>
        </p:nvSpPr>
        <p:spPr>
          <a:xfrm>
            <a:off x="2185177" y="28734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28"/>
          <p:cNvSpPr/>
          <p:nvPr/>
        </p:nvSpPr>
        <p:spPr>
          <a:xfrm>
            <a:off x="1090240" y="28158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28"/>
          <p:cNvSpPr/>
          <p:nvPr/>
        </p:nvSpPr>
        <p:spPr>
          <a:xfrm>
            <a:off x="2289510" y="25136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28"/>
          <p:cNvSpPr/>
          <p:nvPr/>
        </p:nvSpPr>
        <p:spPr>
          <a:xfrm>
            <a:off x="2229737" y="317313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28"/>
          <p:cNvSpPr/>
          <p:nvPr/>
        </p:nvSpPr>
        <p:spPr>
          <a:xfrm>
            <a:off x="1668189" y="30726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28"/>
          <p:cNvSpPr/>
          <p:nvPr/>
        </p:nvSpPr>
        <p:spPr>
          <a:xfrm>
            <a:off x="1132445" y="317025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28"/>
          <p:cNvSpPr/>
          <p:nvPr/>
        </p:nvSpPr>
        <p:spPr>
          <a:xfrm>
            <a:off x="2482934" y="29694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28"/>
          <p:cNvSpPr/>
          <p:nvPr/>
        </p:nvSpPr>
        <p:spPr>
          <a:xfrm>
            <a:off x="2600170" y="2623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28"/>
          <p:cNvSpPr/>
          <p:nvPr/>
        </p:nvSpPr>
        <p:spPr>
          <a:xfrm>
            <a:off x="2722090" y="24606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28"/>
          <p:cNvSpPr/>
          <p:nvPr/>
        </p:nvSpPr>
        <p:spPr>
          <a:xfrm>
            <a:off x="2722090" y="28850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28"/>
          <p:cNvSpPr/>
          <p:nvPr/>
        </p:nvSpPr>
        <p:spPr>
          <a:xfrm>
            <a:off x="3064410" y="262831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8"/>
          <p:cNvSpPr/>
          <p:nvPr/>
        </p:nvSpPr>
        <p:spPr>
          <a:xfrm>
            <a:off x="3847509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8"/>
          <p:cNvSpPr/>
          <p:nvPr/>
        </p:nvSpPr>
        <p:spPr>
          <a:xfrm>
            <a:off x="3233223" y="303532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8"/>
          <p:cNvSpPr/>
          <p:nvPr/>
        </p:nvSpPr>
        <p:spPr>
          <a:xfrm>
            <a:off x="3382104" y="27926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28"/>
          <p:cNvSpPr/>
          <p:nvPr/>
        </p:nvSpPr>
        <p:spPr>
          <a:xfrm>
            <a:off x="5317586" y="433541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28"/>
          <p:cNvSpPr/>
          <p:nvPr/>
        </p:nvSpPr>
        <p:spPr>
          <a:xfrm>
            <a:off x="3770137" y="268340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28"/>
          <p:cNvSpPr/>
          <p:nvPr/>
        </p:nvSpPr>
        <p:spPr>
          <a:xfrm>
            <a:off x="4053837" y="302584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28"/>
          <p:cNvSpPr/>
          <p:nvPr/>
        </p:nvSpPr>
        <p:spPr>
          <a:xfrm>
            <a:off x="2958900" y="296828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28"/>
          <p:cNvSpPr/>
          <p:nvPr/>
        </p:nvSpPr>
        <p:spPr>
          <a:xfrm>
            <a:off x="4158170" y="266605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28"/>
          <p:cNvSpPr/>
          <p:nvPr/>
        </p:nvSpPr>
        <p:spPr>
          <a:xfrm>
            <a:off x="4411381" y="429004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28"/>
          <p:cNvSpPr/>
          <p:nvPr/>
        </p:nvSpPr>
        <p:spPr>
          <a:xfrm>
            <a:off x="3536849" y="31546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28"/>
          <p:cNvSpPr/>
          <p:nvPr/>
        </p:nvSpPr>
        <p:spPr>
          <a:xfrm>
            <a:off x="5503984" y="46188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28"/>
          <p:cNvSpPr/>
          <p:nvPr/>
        </p:nvSpPr>
        <p:spPr>
          <a:xfrm>
            <a:off x="4351594" y="312184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8"/>
          <p:cNvSpPr/>
          <p:nvPr/>
        </p:nvSpPr>
        <p:spPr>
          <a:xfrm>
            <a:off x="4774812" y="43269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8"/>
          <p:cNvSpPr/>
          <p:nvPr/>
        </p:nvSpPr>
        <p:spPr>
          <a:xfrm>
            <a:off x="4590750" y="261307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28"/>
          <p:cNvSpPr/>
          <p:nvPr/>
        </p:nvSpPr>
        <p:spPr>
          <a:xfrm>
            <a:off x="4590750" y="303744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8"/>
          <p:cNvSpPr/>
          <p:nvPr/>
        </p:nvSpPr>
        <p:spPr>
          <a:xfrm>
            <a:off x="3062062" y="469016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28"/>
          <p:cNvSpPr/>
          <p:nvPr/>
        </p:nvSpPr>
        <p:spPr>
          <a:xfrm>
            <a:off x="5308204" y="304916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28"/>
          <p:cNvSpPr/>
          <p:nvPr/>
        </p:nvSpPr>
        <p:spPr>
          <a:xfrm>
            <a:off x="4391457" y="46083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8"/>
          <p:cNvSpPr/>
          <p:nvPr/>
        </p:nvSpPr>
        <p:spPr>
          <a:xfrm>
            <a:off x="4842799" y="271997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8"/>
          <p:cNvSpPr/>
          <p:nvPr/>
        </p:nvSpPr>
        <p:spPr>
          <a:xfrm>
            <a:off x="4989338" y="288410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8"/>
          <p:cNvSpPr/>
          <p:nvPr/>
        </p:nvSpPr>
        <p:spPr>
          <a:xfrm>
            <a:off x="5230832" y="26107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28"/>
          <p:cNvSpPr/>
          <p:nvPr/>
        </p:nvSpPr>
        <p:spPr>
          <a:xfrm>
            <a:off x="1111344" y="38534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28"/>
          <p:cNvSpPr/>
          <p:nvPr/>
        </p:nvSpPr>
        <p:spPr>
          <a:xfrm>
            <a:off x="1215677" y="34937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28"/>
          <p:cNvSpPr/>
          <p:nvPr/>
        </p:nvSpPr>
        <p:spPr>
          <a:xfrm>
            <a:off x="1520476" y="377226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28"/>
          <p:cNvSpPr/>
          <p:nvPr/>
        </p:nvSpPr>
        <p:spPr>
          <a:xfrm>
            <a:off x="4997544" y="3152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28"/>
          <p:cNvSpPr/>
          <p:nvPr/>
        </p:nvSpPr>
        <p:spPr>
          <a:xfrm>
            <a:off x="5086640" y="45711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28"/>
          <p:cNvSpPr/>
          <p:nvPr/>
        </p:nvSpPr>
        <p:spPr>
          <a:xfrm>
            <a:off x="1409101" y="39494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28"/>
          <p:cNvSpPr/>
          <p:nvPr/>
        </p:nvSpPr>
        <p:spPr>
          <a:xfrm>
            <a:off x="1916133" y="353239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28"/>
          <p:cNvSpPr/>
          <p:nvPr/>
        </p:nvSpPr>
        <p:spPr>
          <a:xfrm>
            <a:off x="1927264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28"/>
          <p:cNvSpPr/>
          <p:nvPr/>
        </p:nvSpPr>
        <p:spPr>
          <a:xfrm>
            <a:off x="2107807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28"/>
          <p:cNvSpPr/>
          <p:nvPr/>
        </p:nvSpPr>
        <p:spPr>
          <a:xfrm>
            <a:off x="2212140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28"/>
          <p:cNvSpPr/>
          <p:nvPr/>
        </p:nvSpPr>
        <p:spPr>
          <a:xfrm>
            <a:off x="2289510" y="451594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28"/>
          <p:cNvSpPr/>
          <p:nvPr/>
        </p:nvSpPr>
        <p:spPr>
          <a:xfrm>
            <a:off x="2405564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28"/>
          <p:cNvSpPr/>
          <p:nvPr/>
        </p:nvSpPr>
        <p:spPr>
          <a:xfrm>
            <a:off x="2522800" y="37562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28"/>
          <p:cNvSpPr/>
          <p:nvPr/>
        </p:nvSpPr>
        <p:spPr>
          <a:xfrm>
            <a:off x="2644720" y="4017491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8"/>
          <p:cNvSpPr/>
          <p:nvPr/>
        </p:nvSpPr>
        <p:spPr>
          <a:xfrm>
            <a:off x="1109000" y="462486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8"/>
          <p:cNvSpPr/>
          <p:nvPr/>
        </p:nvSpPr>
        <p:spPr>
          <a:xfrm>
            <a:off x="1213333" y="426508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8"/>
          <p:cNvSpPr/>
          <p:nvPr/>
        </p:nvSpPr>
        <p:spPr>
          <a:xfrm>
            <a:off x="900328" y="4304938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28"/>
          <p:cNvSpPr/>
          <p:nvPr/>
        </p:nvSpPr>
        <p:spPr>
          <a:xfrm>
            <a:off x="1406757" y="47208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28"/>
          <p:cNvSpPr/>
          <p:nvPr/>
        </p:nvSpPr>
        <p:spPr>
          <a:xfrm>
            <a:off x="1523993" y="437527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28"/>
          <p:cNvSpPr/>
          <p:nvPr/>
        </p:nvSpPr>
        <p:spPr>
          <a:xfrm>
            <a:off x="1645913" y="463647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28"/>
          <p:cNvSpPr/>
          <p:nvPr/>
        </p:nvSpPr>
        <p:spPr>
          <a:xfrm>
            <a:off x="3050341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28"/>
          <p:cNvSpPr/>
          <p:nvPr/>
        </p:nvSpPr>
        <p:spPr>
          <a:xfrm>
            <a:off x="3154674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28"/>
          <p:cNvSpPr/>
          <p:nvPr/>
        </p:nvSpPr>
        <p:spPr>
          <a:xfrm>
            <a:off x="2754915" y="43439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28"/>
          <p:cNvSpPr/>
          <p:nvPr/>
        </p:nvSpPr>
        <p:spPr>
          <a:xfrm>
            <a:off x="3348098" y="410189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8"/>
          <p:cNvSpPr/>
          <p:nvPr/>
        </p:nvSpPr>
        <p:spPr>
          <a:xfrm>
            <a:off x="2432534" y="337658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8"/>
          <p:cNvSpPr/>
          <p:nvPr/>
        </p:nvSpPr>
        <p:spPr>
          <a:xfrm>
            <a:off x="3528643" y="361046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28"/>
          <p:cNvSpPr/>
          <p:nvPr/>
        </p:nvSpPr>
        <p:spPr>
          <a:xfrm>
            <a:off x="3908468" y="4005889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28"/>
          <p:cNvSpPr/>
          <p:nvPr/>
        </p:nvSpPr>
        <p:spPr>
          <a:xfrm>
            <a:off x="4012801" y="364610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28"/>
          <p:cNvSpPr/>
          <p:nvPr/>
        </p:nvSpPr>
        <p:spPr>
          <a:xfrm>
            <a:off x="2764293" y="461983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28"/>
          <p:cNvSpPr/>
          <p:nvPr/>
        </p:nvSpPr>
        <p:spPr>
          <a:xfrm>
            <a:off x="3050341" y="33821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28"/>
          <p:cNvSpPr/>
          <p:nvPr/>
        </p:nvSpPr>
        <p:spPr>
          <a:xfrm>
            <a:off x="3896740" y="442932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28"/>
          <p:cNvSpPr/>
          <p:nvPr/>
        </p:nvSpPr>
        <p:spPr>
          <a:xfrm>
            <a:off x="3459476" y="4467656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8"/>
          <p:cNvSpPr/>
          <p:nvPr/>
        </p:nvSpPr>
        <p:spPr>
          <a:xfrm>
            <a:off x="5015135" y="3535250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28"/>
          <p:cNvSpPr/>
          <p:nvPr/>
        </p:nvSpPr>
        <p:spPr>
          <a:xfrm>
            <a:off x="4301190" y="392548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28"/>
          <p:cNvSpPr/>
          <p:nvPr/>
        </p:nvSpPr>
        <p:spPr>
          <a:xfrm>
            <a:off x="4751364" y="3910813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28"/>
          <p:cNvSpPr/>
          <p:nvPr/>
        </p:nvSpPr>
        <p:spPr>
          <a:xfrm>
            <a:off x="5383230" y="3807515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8"/>
          <p:cNvSpPr/>
          <p:nvPr/>
        </p:nvSpPr>
        <p:spPr>
          <a:xfrm>
            <a:off x="5050294" y="3885597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28"/>
          <p:cNvSpPr/>
          <p:nvPr/>
        </p:nvSpPr>
        <p:spPr>
          <a:xfrm>
            <a:off x="5230830" y="4037994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8"/>
          <p:cNvSpPr/>
          <p:nvPr/>
        </p:nvSpPr>
        <p:spPr>
          <a:xfrm>
            <a:off x="5303514" y="3590172"/>
            <a:ext cx="154745" cy="1406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28"/>
          <p:cNvSpPr txBox="1"/>
          <p:nvPr/>
        </p:nvSpPr>
        <p:spPr>
          <a:xfrm>
            <a:off x="6569609" y="4951829"/>
            <a:ext cx="81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1169" name="Google Shape;1169;p28"/>
          <p:cNvSpPr txBox="1"/>
          <p:nvPr/>
        </p:nvSpPr>
        <p:spPr>
          <a:xfrm>
            <a:off x="154740" y="2096086"/>
            <a:ext cx="448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1170" name="Google Shape;1170;p28"/>
          <p:cNvCxnSpPr/>
          <p:nvPr/>
        </p:nvCxnSpPr>
        <p:spPr>
          <a:xfrm flipH="1" rot="10800000">
            <a:off x="759651" y="3316456"/>
            <a:ext cx="5430130" cy="460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1" name="Google Shape;1171;p28"/>
          <p:cNvSpPr txBox="1"/>
          <p:nvPr/>
        </p:nvSpPr>
        <p:spPr>
          <a:xfrm>
            <a:off x="6202677" y="307969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1</a:t>
            </a:r>
            <a:endParaRPr/>
          </a:p>
        </p:txBody>
      </p:sp>
      <p:cxnSp>
        <p:nvCxnSpPr>
          <p:cNvPr id="1172" name="Google Shape;1172;p28"/>
          <p:cNvCxnSpPr/>
          <p:nvPr/>
        </p:nvCxnSpPr>
        <p:spPr>
          <a:xfrm rot="10800000">
            <a:off x="2915528" y="2185260"/>
            <a:ext cx="0" cy="117725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3" name="Google Shape;1173;p28"/>
          <p:cNvSpPr txBox="1"/>
          <p:nvPr/>
        </p:nvSpPr>
        <p:spPr>
          <a:xfrm>
            <a:off x="2671687" y="1671919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2</a:t>
            </a:r>
            <a:endParaRPr/>
          </a:p>
        </p:txBody>
      </p:sp>
      <p:cxnSp>
        <p:nvCxnSpPr>
          <p:cNvPr id="1174" name="Google Shape;1174;p28"/>
          <p:cNvCxnSpPr/>
          <p:nvPr/>
        </p:nvCxnSpPr>
        <p:spPr>
          <a:xfrm>
            <a:off x="4208582" y="3308232"/>
            <a:ext cx="26960" cy="16999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5" name="Google Shape;1175;p28"/>
          <p:cNvSpPr txBox="1"/>
          <p:nvPr/>
        </p:nvSpPr>
        <p:spPr>
          <a:xfrm>
            <a:off x="3971766" y="531593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3</a:t>
            </a:r>
            <a:endParaRPr/>
          </a:p>
        </p:txBody>
      </p:sp>
      <p:sp>
        <p:nvSpPr>
          <p:cNvPr id="1176" name="Google Shape;1176;p28"/>
          <p:cNvSpPr txBox="1"/>
          <p:nvPr/>
        </p:nvSpPr>
        <p:spPr>
          <a:xfrm>
            <a:off x="96701" y="3147927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1177" name="Google Shape;1177;p28"/>
          <p:cNvSpPr txBox="1"/>
          <p:nvPr/>
        </p:nvSpPr>
        <p:spPr>
          <a:xfrm>
            <a:off x="2784810" y="5011160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1178" name="Google Shape;1178;p28"/>
          <p:cNvSpPr txBox="1"/>
          <p:nvPr/>
        </p:nvSpPr>
        <p:spPr>
          <a:xfrm>
            <a:off x="4063213" y="4982389"/>
            <a:ext cx="554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/>
          </a:p>
        </p:txBody>
      </p:sp>
      <p:sp>
        <p:nvSpPr>
          <p:cNvPr id="1179" name="Google Shape;1179;p28"/>
          <p:cNvSpPr txBox="1"/>
          <p:nvPr/>
        </p:nvSpPr>
        <p:spPr>
          <a:xfrm>
            <a:off x="9129932" y="661182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X2&lt;60</a:t>
            </a:r>
            <a:endParaRPr/>
          </a:p>
        </p:txBody>
      </p:sp>
      <p:cxnSp>
        <p:nvCxnSpPr>
          <p:cNvPr id="1180" name="Google Shape;1180;p28"/>
          <p:cNvCxnSpPr/>
          <p:nvPr/>
        </p:nvCxnSpPr>
        <p:spPr>
          <a:xfrm flipH="1">
            <a:off x="8834510" y="1030514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1" name="Google Shape;1181;p28"/>
          <p:cNvCxnSpPr>
            <a:stCxn id="1179" idx="2"/>
          </p:cNvCxnSpPr>
          <p:nvPr/>
        </p:nvCxnSpPr>
        <p:spPr>
          <a:xfrm>
            <a:off x="9566031" y="1030514"/>
            <a:ext cx="731400" cy="51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82" name="Google Shape;1182;p28"/>
          <p:cNvSpPr txBox="1"/>
          <p:nvPr/>
        </p:nvSpPr>
        <p:spPr>
          <a:xfrm>
            <a:off x="10002129" y="1574693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X1&lt;50</a:t>
            </a:r>
            <a:endParaRPr/>
          </a:p>
        </p:txBody>
      </p:sp>
      <p:cxnSp>
        <p:nvCxnSpPr>
          <p:cNvPr id="1183" name="Google Shape;1183;p28"/>
          <p:cNvCxnSpPr/>
          <p:nvPr/>
        </p:nvCxnSpPr>
        <p:spPr>
          <a:xfrm flipH="1">
            <a:off x="9706707" y="1944025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4" name="Google Shape;1184;p28"/>
          <p:cNvCxnSpPr>
            <a:stCxn id="1182" idx="2"/>
          </p:cNvCxnSpPr>
          <p:nvPr/>
        </p:nvCxnSpPr>
        <p:spPr>
          <a:xfrm>
            <a:off x="10438228" y="1944025"/>
            <a:ext cx="731400" cy="51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85" name="Google Shape;1185;p28"/>
          <p:cNvSpPr txBox="1"/>
          <p:nvPr/>
        </p:nvSpPr>
        <p:spPr>
          <a:xfrm>
            <a:off x="9489828" y="2446552"/>
            <a:ext cx="68931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28"/>
          <p:cNvSpPr txBox="1"/>
          <p:nvPr/>
        </p:nvSpPr>
        <p:spPr>
          <a:xfrm>
            <a:off x="10887214" y="2473440"/>
            <a:ext cx="684629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28"/>
          <p:cNvSpPr txBox="1"/>
          <p:nvPr/>
        </p:nvSpPr>
        <p:spPr>
          <a:xfrm>
            <a:off x="8073683" y="1528066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X1&lt;70</a:t>
            </a:r>
            <a:endParaRPr/>
          </a:p>
        </p:txBody>
      </p:sp>
      <p:cxnSp>
        <p:nvCxnSpPr>
          <p:cNvPr id="1188" name="Google Shape;1188;p28"/>
          <p:cNvCxnSpPr/>
          <p:nvPr/>
        </p:nvCxnSpPr>
        <p:spPr>
          <a:xfrm flipH="1">
            <a:off x="7650478" y="1942565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9" name="Google Shape;1189;p28"/>
          <p:cNvCxnSpPr/>
          <p:nvPr/>
        </p:nvCxnSpPr>
        <p:spPr>
          <a:xfrm>
            <a:off x="8381999" y="1942565"/>
            <a:ext cx="731520" cy="5169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90" name="Google Shape;1190;p28"/>
          <p:cNvSpPr txBox="1"/>
          <p:nvPr/>
        </p:nvSpPr>
        <p:spPr>
          <a:xfrm>
            <a:off x="8554322" y="2454750"/>
            <a:ext cx="872197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X2&lt;20</a:t>
            </a:r>
            <a:endParaRPr/>
          </a:p>
        </p:txBody>
      </p:sp>
      <p:sp>
        <p:nvSpPr>
          <p:cNvPr id="1191" name="Google Shape;1191;p28"/>
          <p:cNvSpPr txBox="1"/>
          <p:nvPr/>
        </p:nvSpPr>
        <p:spPr>
          <a:xfrm>
            <a:off x="7379093" y="2399326"/>
            <a:ext cx="684629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2" name="Google Shape;1192;p28"/>
          <p:cNvCxnSpPr/>
          <p:nvPr/>
        </p:nvCxnSpPr>
        <p:spPr>
          <a:xfrm flipH="1">
            <a:off x="8268288" y="2787418"/>
            <a:ext cx="689318" cy="4723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3" name="Google Shape;1193;p28"/>
          <p:cNvCxnSpPr/>
          <p:nvPr/>
        </p:nvCxnSpPr>
        <p:spPr>
          <a:xfrm>
            <a:off x="8999809" y="2787418"/>
            <a:ext cx="731520" cy="5169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4" name="Google Shape;1194;p28"/>
          <p:cNvCxnSpPr/>
          <p:nvPr/>
        </p:nvCxnSpPr>
        <p:spPr>
          <a:xfrm flipH="1" rot="10800000">
            <a:off x="4206221" y="4216572"/>
            <a:ext cx="1981199" cy="3116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5" name="Google Shape;1195;p28"/>
          <p:cNvSpPr txBox="1"/>
          <p:nvPr/>
        </p:nvSpPr>
        <p:spPr>
          <a:xfrm>
            <a:off x="6181572" y="4048497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4</a:t>
            </a:r>
            <a:endParaRPr/>
          </a:p>
        </p:txBody>
      </p:sp>
      <p:sp>
        <p:nvSpPr>
          <p:cNvPr id="1196" name="Google Shape;1196;p28"/>
          <p:cNvSpPr txBox="1"/>
          <p:nvPr/>
        </p:nvSpPr>
        <p:spPr>
          <a:xfrm>
            <a:off x="7997496" y="3252717"/>
            <a:ext cx="684629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8"/>
          <p:cNvSpPr txBox="1"/>
          <p:nvPr/>
        </p:nvSpPr>
        <p:spPr>
          <a:xfrm>
            <a:off x="9428873" y="3287653"/>
            <a:ext cx="68931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8"/>
          <p:cNvSpPr txBox="1"/>
          <p:nvPr/>
        </p:nvSpPr>
        <p:spPr>
          <a:xfrm>
            <a:off x="81752" y="4087828"/>
            <a:ext cx="628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 case of continuous data</a:t>
            </a:r>
            <a:endParaRPr/>
          </a:p>
        </p:txBody>
      </p:sp>
      <p:sp>
        <p:nvSpPr>
          <p:cNvPr id="1204" name="Google Shape;1204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Decision tree has difficulty to process continuous data.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Char char="•"/>
            </a:pP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The goal of using a Decision Tree is to create a training model that can use to predict the class or value of the target variable by </a:t>
            </a:r>
            <a:r>
              <a:rPr b="1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learning simple decision rules</a:t>
            </a: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 inferred from prior data (training data).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is a tree-structured classifier, where</a:t>
            </a: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internal nodes represent the features of a dataset, branches represent the decision rules</a:t>
            </a: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and </a:t>
            </a: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each leaf node represents the outcome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decisions or the test are performed on the basis of features of the given dataset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decision tree simply asks a question, and based on the answer (Yes/No), it further split the tree into subtrees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SOP</a:t>
            </a:r>
            <a:endParaRPr/>
          </a:p>
        </p:txBody>
      </p:sp>
      <p:sp>
        <p:nvSpPr>
          <p:cNvPr id="1210" name="Google Shape;1210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800"/>
              <a:buChar char="•"/>
            </a:pP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Decision tree can be expressed as a Boolean function which is </a:t>
            </a:r>
            <a:r>
              <a:rPr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disjunction of conjunction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2800"/>
              <a:buChar char="•"/>
            </a:pP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Decision Trees follow </a:t>
            </a:r>
            <a:r>
              <a:rPr b="1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Sum of Product (SOP) </a:t>
            </a:r>
            <a:r>
              <a:rPr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epresentation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2800"/>
              <a:buChar char="•"/>
            </a:pP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The Sum of product (SOP) is also known as </a:t>
            </a:r>
            <a:r>
              <a:rPr b="1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Disjunctive Normal Form</a:t>
            </a:r>
            <a:endParaRPr b="0" i="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2800"/>
              <a:buChar char="•"/>
            </a:pP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For a class, every branch from the root of the tree to a leaf node having the same class is conjunction (product) of values, different branches ending in that class form a disjunction (sum)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0B4B"/>
              </a:buClr>
              <a:buSzPts val="4400"/>
              <a:buFont typeface="Arial"/>
              <a:buNone/>
            </a:pPr>
            <a:r>
              <a:rPr b="0" i="0" lang="en-IN">
                <a:solidFill>
                  <a:srgbClr val="610B4B"/>
                </a:solidFill>
                <a:latin typeface="Arial"/>
                <a:ea typeface="Arial"/>
                <a:cs typeface="Arial"/>
                <a:sym typeface="Arial"/>
              </a:rPr>
              <a:t>Attribute Selection Measures</a:t>
            </a:r>
            <a:endParaRPr/>
          </a:p>
        </p:txBody>
      </p:sp>
      <p:sp>
        <p:nvSpPr>
          <p:cNvPr id="1216" name="Google Shape;1216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While implementing a Decision tree, the main issue arises that how to select the best attribute for the root node and for sub-nodes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o solve such problems </a:t>
            </a:r>
            <a:r>
              <a:rPr b="1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Attribute selection measure (ASM) is used</a:t>
            </a:r>
            <a:endParaRPr b="1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By this measurement, we can easily select the best attribute for the nodes of the tree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Which attribute to split on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Char char="•"/>
            </a:pPr>
            <a:r>
              <a:rPr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Split gives smallest error</a:t>
            </a:r>
            <a:endParaRPr/>
          </a:p>
          <a:p>
            <a:pPr indent="-762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How to Split</a:t>
            </a:r>
            <a:endParaRPr/>
          </a:p>
        </p:txBody>
      </p:sp>
      <p:sp>
        <p:nvSpPr>
          <p:cNvPr id="1222" name="Google Shape;1222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800"/>
              <a:buChar char="•"/>
            </a:pP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Decision trees use multiple algorithms to decide to split a node into two or more sub-nodes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2800"/>
              <a:buChar char="•"/>
            </a:pP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The creation of sub-nodes increases the homogeneity of resultant sub-nodes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2800"/>
              <a:buChar char="•"/>
            </a:pP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 other words, we can say that the purity of the node increases with respect to the target variable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11111"/>
              </a:buClr>
              <a:buSzPts val="2800"/>
              <a:buChar char="•"/>
            </a:pPr>
            <a:r>
              <a:rPr b="0" i="0" lang="en-IN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The decision tree splits the nodes on all available variables and then selects the split which results in most homogeneous sub-nodes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28" name="Google Shape;1228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0" i="0" lang="en-IN">
                <a:latin typeface="Inter"/>
                <a:ea typeface="Inter"/>
                <a:cs typeface="Inter"/>
                <a:sym typeface="Inter"/>
              </a:rPr>
              <a:t>There are two popular techniques for ASM, which are: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0" lang="en-IN">
                <a:latin typeface="Inter"/>
                <a:ea typeface="Inter"/>
                <a:cs typeface="Inter"/>
                <a:sym typeface="Inter"/>
              </a:rPr>
              <a:t>Information Gain</a:t>
            </a:r>
            <a:endParaRPr b="0" i="0">
              <a:latin typeface="Inter"/>
              <a:ea typeface="Inter"/>
              <a:cs typeface="Inter"/>
              <a:sym typeface="Inter"/>
            </a:endParaRPr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i="0" lang="en-IN">
                <a:latin typeface="Inter"/>
                <a:ea typeface="Inter"/>
                <a:cs typeface="Inter"/>
                <a:sym typeface="Inter"/>
              </a:rPr>
              <a:t>Gini Index</a:t>
            </a:r>
            <a:endParaRPr b="0" i="0">
              <a:latin typeface="Inter"/>
              <a:ea typeface="Inter"/>
              <a:cs typeface="Inter"/>
              <a:sym typeface="Int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0" i="0" lang="en-IN">
                <a:latin typeface="Lato"/>
                <a:ea typeface="Lato"/>
                <a:cs typeface="Lato"/>
                <a:sym typeface="Lato"/>
              </a:rPr>
              <a:t>In case of Continuous Target Variable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IN">
                <a:latin typeface="Lato"/>
                <a:ea typeface="Lato"/>
                <a:cs typeface="Lato"/>
                <a:sym typeface="Lato"/>
              </a:rPr>
              <a:t>Reduction in Variance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0" i="0" lang="en-IN">
                <a:latin typeface="Lato"/>
                <a:ea typeface="Lato"/>
                <a:cs typeface="Lato"/>
                <a:sym typeface="Lato"/>
              </a:rPr>
              <a:t>In case of Categorical Target Variable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IN">
                <a:latin typeface="Lato"/>
                <a:ea typeface="Lato"/>
                <a:cs typeface="Lato"/>
                <a:sym typeface="Lato"/>
              </a:rPr>
              <a:t>Gini Impurity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IN">
                <a:latin typeface="Lato"/>
                <a:ea typeface="Lato"/>
                <a:cs typeface="Lato"/>
                <a:sym typeface="Lato"/>
              </a:rPr>
              <a:t>Information Gain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IN">
                <a:latin typeface="Lato"/>
                <a:ea typeface="Lato"/>
                <a:cs typeface="Lato"/>
                <a:sym typeface="Lato"/>
              </a:rPr>
              <a:t>Chi-Square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Decision Tree Splitting: Reduction in Variance</a:t>
            </a:r>
            <a:endParaRPr/>
          </a:p>
        </p:txBody>
      </p:sp>
      <p:sp>
        <p:nvSpPr>
          <p:cNvPr id="1234" name="Google Shape;1234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0" i="0" lang="en-IN">
                <a:latin typeface="Lato"/>
                <a:ea typeface="Lato"/>
                <a:cs typeface="Lato"/>
                <a:sym typeface="Lato"/>
              </a:rPr>
              <a:t>Reduction in Variance is a method for splitting the node used when the target variable is continuous, i.e., regression problems.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0" i="0" lang="en-IN">
                <a:latin typeface="Lato"/>
                <a:ea typeface="Lato"/>
                <a:cs typeface="Lato"/>
                <a:sym typeface="Lato"/>
              </a:rPr>
              <a:t>it uses variance as a measure for deciding the feature on which node is split into child nodes</a:t>
            </a: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pic>
        <p:nvPicPr>
          <p:cNvPr descr="variance reduction in variance" id="1235" name="Google Shape;12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1336" y="3686969"/>
            <a:ext cx="284797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Decision Tree Splitting: Reduction in Variance</a:t>
            </a:r>
            <a:endParaRPr/>
          </a:p>
        </p:txBody>
      </p:sp>
      <p:sp>
        <p:nvSpPr>
          <p:cNvPr id="1241" name="Google Shape;124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Variance is used for calculating the homogeneity of a node. If a node is entirely homogeneous, then the variance is zero.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Steps to split a decision tree using reduction in variance: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AutoNum type="arabicPeriod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For each split, individually calculate the variance of each child node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AutoNum type="arabicPeriod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Calculate the variance of each split as the weighted average variance of each child nodes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Select the attribute for split having minimum split variance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Calibri"/>
              <a:buAutoNum type="arabicPeriod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Perform steps 1-3 until completely homogeneous nodes are achieved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972" y="958394"/>
            <a:ext cx="9777046" cy="4941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252" name="Google Shape;12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078" y="2061034"/>
            <a:ext cx="9126269" cy="388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822" y="852809"/>
            <a:ext cx="10515600" cy="51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571" y="2205190"/>
            <a:ext cx="7742857" cy="24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Trees</a:t>
            </a:r>
            <a:endParaRPr/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They were popular around 25 years ago but then more sophisticated methods replaced them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Recently they were reborn with new upgrades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Additional methods that build on top of decision tress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Random forests, gradient boosting etc.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It is quite a simple method but it lies in the foundation of the some of the more modern and powerful methods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family of decision tree learning algorithms includes algorithms like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ID3, CART, ASSISTANT, etc.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400"/>
              <a:buFont typeface="Arial"/>
              <a:buNone/>
            </a:pPr>
            <a:r>
              <a:rPr b="1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Entropy</a:t>
            </a:r>
            <a:endParaRPr/>
          </a:p>
        </p:txBody>
      </p:sp>
      <p:sp>
        <p:nvSpPr>
          <p:cNvPr id="1268" name="Google Shape;1268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Is a measure of disorder in a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It is used to measure the impurity or randomness or uncertainty of a dataset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Entropy</a:t>
            </a:r>
            <a:endParaRPr/>
          </a:p>
        </p:txBody>
      </p:sp>
      <p:sp>
        <p:nvSpPr>
          <p:cNvPr id="1274" name="Google Shape;1274;p41"/>
          <p:cNvSpPr txBox="1"/>
          <p:nvPr>
            <p:ph idx="1" type="body"/>
          </p:nvPr>
        </p:nvSpPr>
        <p:spPr>
          <a:xfrm>
            <a:off x="599049" y="156289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When a target feature contains more than one type of element (balls of different colors in a box), it is useful to sum up the entropies of each possible target value and weigh it by the probability of getting these values assuming a random draw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This finally leads us to the formal definition of Shannon’s entropy which serves as the baseline for the information gain calculation: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Where P(x=k) is the probability that a target feature takes a specific value, 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Or Entropy (S)= P</a:t>
            </a:r>
            <a:r>
              <a:rPr baseline="-2500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(-log</a:t>
            </a:r>
            <a:r>
              <a:rPr baseline="-2500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aseline="-2500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+ P</a:t>
            </a:r>
            <a:r>
              <a:rPr baseline="-2500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(-log</a:t>
            </a:r>
            <a:r>
              <a:rPr baseline="-2500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aseline="-2500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) where P+ and P- are fraction of positive and negative examples in Sample S</a:t>
            </a:r>
            <a:endParaRPr/>
          </a:p>
        </p:txBody>
      </p:sp>
      <p:pic>
        <p:nvPicPr>
          <p:cNvPr id="1275" name="Google Shape;127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0" y="3607197"/>
            <a:ext cx="666750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Entropy</a:t>
            </a:r>
            <a:endParaRPr/>
          </a:p>
        </p:txBody>
      </p:sp>
      <p:sp>
        <p:nvSpPr>
          <p:cNvPr id="1281" name="Google Shape;1281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Logarithm of fractions gives a negative value and hence a ‘-‘ sign is used in entropy formula to negate these negative values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maximum value for entropy depends on the number of classes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3"/>
          <p:cNvSpPr txBox="1"/>
          <p:nvPr>
            <p:ph type="title"/>
          </p:nvPr>
        </p:nvSpPr>
        <p:spPr>
          <a:xfrm>
            <a:off x="838200" y="365126"/>
            <a:ext cx="10515600" cy="67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0B4B"/>
              </a:buClr>
              <a:buSzPct val="100000"/>
              <a:buFont typeface="Arial"/>
              <a:buNone/>
            </a:pPr>
            <a:r>
              <a:rPr b="0" i="0" lang="en-IN">
                <a:solidFill>
                  <a:srgbClr val="610B4B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endParaRPr/>
          </a:p>
        </p:txBody>
      </p:sp>
      <p:sp>
        <p:nvSpPr>
          <p:cNvPr id="1287" name="Google Shape;1287;p43"/>
          <p:cNvSpPr txBox="1"/>
          <p:nvPr>
            <p:ph idx="1" type="body"/>
          </p:nvPr>
        </p:nvSpPr>
        <p:spPr>
          <a:xfrm>
            <a:off x="838200" y="1308295"/>
            <a:ext cx="10515600" cy="48686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631" l="-811" r="-868" t="-28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 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4"/>
          <p:cNvSpPr txBox="1"/>
          <p:nvPr>
            <p:ph type="title"/>
          </p:nvPr>
        </p:nvSpPr>
        <p:spPr>
          <a:xfrm>
            <a:off x="838200" y="365125"/>
            <a:ext cx="10515600" cy="576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Information Gain</a:t>
            </a:r>
            <a:endParaRPr/>
          </a:p>
        </p:txBody>
      </p:sp>
      <p:sp>
        <p:nvSpPr>
          <p:cNvPr id="1293" name="Google Shape;1293;p44"/>
          <p:cNvSpPr txBox="1"/>
          <p:nvPr>
            <p:ph idx="1" type="body"/>
          </p:nvPr>
        </p:nvSpPr>
        <p:spPr>
          <a:xfrm>
            <a:off x="436098" y="1525058"/>
            <a:ext cx="11535508" cy="5332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IN" sz="1800"/>
              <a:t>Gain(S,A): expected reduction in entropy due to partitioning S on attribute 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94" name="Google Shape;1294;p44"/>
          <p:cNvSpPr/>
          <p:nvPr/>
        </p:nvSpPr>
        <p:spPr>
          <a:xfrm>
            <a:off x="3024554" y="2152358"/>
            <a:ext cx="1252025" cy="54864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A1=?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/>
          </a:p>
        </p:txBody>
      </p:sp>
      <p:sp>
        <p:nvSpPr>
          <p:cNvPr id="1295" name="Google Shape;1295;p44"/>
          <p:cNvSpPr/>
          <p:nvPr/>
        </p:nvSpPr>
        <p:spPr>
          <a:xfrm>
            <a:off x="7720819" y="2138290"/>
            <a:ext cx="1252025" cy="54864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A2=?</a:t>
            </a:r>
            <a:endParaRPr/>
          </a:p>
        </p:txBody>
      </p:sp>
      <p:cxnSp>
        <p:nvCxnSpPr>
          <p:cNvPr id="1296" name="Google Shape;1296;p44"/>
          <p:cNvCxnSpPr/>
          <p:nvPr/>
        </p:nvCxnSpPr>
        <p:spPr>
          <a:xfrm flipH="1">
            <a:off x="2869810" y="2700998"/>
            <a:ext cx="520504" cy="40796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7" name="Google Shape;1297;p44"/>
          <p:cNvCxnSpPr/>
          <p:nvPr/>
        </p:nvCxnSpPr>
        <p:spPr>
          <a:xfrm>
            <a:off x="3910819" y="2700998"/>
            <a:ext cx="365760" cy="4220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8" name="Google Shape;1298;p44"/>
          <p:cNvCxnSpPr/>
          <p:nvPr/>
        </p:nvCxnSpPr>
        <p:spPr>
          <a:xfrm flipH="1">
            <a:off x="7608283" y="2684582"/>
            <a:ext cx="520504" cy="40796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9" name="Google Shape;1299;p44"/>
          <p:cNvCxnSpPr/>
          <p:nvPr/>
        </p:nvCxnSpPr>
        <p:spPr>
          <a:xfrm>
            <a:off x="8649292" y="2684582"/>
            <a:ext cx="365760" cy="4220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0" name="Google Shape;1300;p44"/>
          <p:cNvSpPr/>
          <p:nvPr/>
        </p:nvSpPr>
        <p:spPr>
          <a:xfrm>
            <a:off x="2138289" y="3092545"/>
            <a:ext cx="1252025" cy="54864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1301" name="Google Shape;1301;p44"/>
          <p:cNvSpPr/>
          <p:nvPr/>
        </p:nvSpPr>
        <p:spPr>
          <a:xfrm>
            <a:off x="3632395" y="3106613"/>
            <a:ext cx="1252025" cy="54864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sp>
        <p:nvSpPr>
          <p:cNvPr id="1302" name="Google Shape;1302;p44"/>
          <p:cNvSpPr/>
          <p:nvPr/>
        </p:nvSpPr>
        <p:spPr>
          <a:xfrm>
            <a:off x="6894933" y="3104265"/>
            <a:ext cx="1252025" cy="54864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1303" name="Google Shape;1303;p44"/>
          <p:cNvSpPr/>
          <p:nvPr/>
        </p:nvSpPr>
        <p:spPr>
          <a:xfrm>
            <a:off x="8389039" y="3118333"/>
            <a:ext cx="1252025" cy="54864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cxnSp>
        <p:nvCxnSpPr>
          <p:cNvPr id="1304" name="Google Shape;1304;p44"/>
          <p:cNvCxnSpPr/>
          <p:nvPr/>
        </p:nvCxnSpPr>
        <p:spPr>
          <a:xfrm flipH="1">
            <a:off x="1899133" y="3645872"/>
            <a:ext cx="520504" cy="40796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5" name="Google Shape;1305;p44"/>
          <p:cNvCxnSpPr/>
          <p:nvPr/>
        </p:nvCxnSpPr>
        <p:spPr>
          <a:xfrm>
            <a:off x="4696264" y="3669322"/>
            <a:ext cx="365760" cy="4220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6" name="Google Shape;1306;p44"/>
          <p:cNvCxnSpPr/>
          <p:nvPr/>
        </p:nvCxnSpPr>
        <p:spPr>
          <a:xfrm flipH="1">
            <a:off x="6581334" y="3671660"/>
            <a:ext cx="520504" cy="40796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7" name="Google Shape;1307;p44"/>
          <p:cNvCxnSpPr/>
          <p:nvPr/>
        </p:nvCxnSpPr>
        <p:spPr>
          <a:xfrm>
            <a:off x="9378465" y="3681042"/>
            <a:ext cx="365760" cy="4220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8" name="Google Shape;1308;p44"/>
          <p:cNvSpPr/>
          <p:nvPr/>
        </p:nvSpPr>
        <p:spPr>
          <a:xfrm>
            <a:off x="5860370" y="4112224"/>
            <a:ext cx="2069125" cy="54864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18+, 33-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44"/>
          <p:cNvSpPr/>
          <p:nvPr/>
        </p:nvSpPr>
        <p:spPr>
          <a:xfrm>
            <a:off x="3471202" y="4094983"/>
            <a:ext cx="2069125" cy="54864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8+, 30-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44"/>
          <p:cNvSpPr/>
          <p:nvPr/>
        </p:nvSpPr>
        <p:spPr>
          <a:xfrm>
            <a:off x="886551" y="4094983"/>
            <a:ext cx="2069125" cy="54864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21+, 5-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/>
          </a:p>
        </p:txBody>
      </p:sp>
      <p:sp>
        <p:nvSpPr>
          <p:cNvPr id="1311" name="Google Shape;1311;p44"/>
          <p:cNvSpPr/>
          <p:nvPr/>
        </p:nvSpPr>
        <p:spPr>
          <a:xfrm>
            <a:off x="8709662" y="4098376"/>
            <a:ext cx="2069125" cy="54864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11+, 2-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44"/>
          <p:cNvSpPr txBox="1"/>
          <p:nvPr/>
        </p:nvSpPr>
        <p:spPr>
          <a:xfrm>
            <a:off x="1511986" y="2227944"/>
            <a:ext cx="1357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29+, 35-</a:t>
            </a:r>
            <a:endParaRPr/>
          </a:p>
        </p:txBody>
      </p:sp>
      <p:sp>
        <p:nvSpPr>
          <p:cNvPr id="1313" name="Google Shape;1313;p44"/>
          <p:cNvSpPr txBox="1"/>
          <p:nvPr/>
        </p:nvSpPr>
        <p:spPr>
          <a:xfrm>
            <a:off x="9185326" y="2165160"/>
            <a:ext cx="1357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29+, 35-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For previous example:</a:t>
            </a:r>
            <a:endParaRPr/>
          </a:p>
        </p:txBody>
      </p:sp>
      <p:sp>
        <p:nvSpPr>
          <p:cNvPr id="1319" name="Google Shape;1319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IN" sz="2800"/>
              <a:t>Entropy([29+,35-]) = -29/64 log</a:t>
            </a:r>
            <a:r>
              <a:rPr b="1" baseline="-25000" lang="en-IN" sz="2800"/>
              <a:t>2</a:t>
            </a:r>
            <a:r>
              <a:rPr b="1" lang="en-IN" sz="2800"/>
              <a:t> 29/64 – 35/64 log</a:t>
            </a:r>
            <a:r>
              <a:rPr b="1" baseline="-25000" lang="en-IN" sz="2800"/>
              <a:t>2</a:t>
            </a:r>
            <a:r>
              <a:rPr b="1" lang="en-IN" sz="2800"/>
              <a:t> 35/64 = 0.99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IN" sz="2800"/>
              <a:t>Entropy([21+,5-]) =0.71		Entropy([18+,33-]) =0.94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IN" sz="2800"/>
              <a:t>Entropy([8+,30-]) =0.71		Entropy([11+,2-]) =0.94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IN" sz="2800"/>
              <a:t>Gain(S,A1)= Entropy(S) – 26/64 * Entropy([21+,5-]) – 38/64 * Entropy([8+,30-]) =0.27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IN" sz="2800"/>
              <a:t>Gain(S,A2)= Entropy(S) – 51/64 * Entropy([18+,33-]) – 13/64 * Entropy([11+,2-]) =0.12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So according this measure A1 gets selected for splitting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Example</a:t>
            </a:r>
            <a:endParaRPr/>
          </a:p>
        </p:txBody>
      </p:sp>
      <p:pic>
        <p:nvPicPr>
          <p:cNvPr id="1325" name="Google Shape;1325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0492" y="1845566"/>
            <a:ext cx="6882545" cy="3789266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46"/>
          <p:cNvSpPr txBox="1"/>
          <p:nvPr/>
        </p:nvSpPr>
        <p:spPr>
          <a:xfrm>
            <a:off x="1656470" y="5846544"/>
            <a:ext cx="95695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goal of the quiz will be to guess if the quiz taker is from one of </a:t>
            </a: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America’s midwest states</a:t>
            </a:r>
            <a:r>
              <a:rPr b="0" i="0" lang="en-IN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400"/>
              <a:buFont typeface="Arial"/>
              <a:buNone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Entropy</a:t>
            </a:r>
            <a:endParaRPr/>
          </a:p>
        </p:txBody>
      </p:sp>
      <p:pic>
        <p:nvPicPr>
          <p:cNvPr id="1332" name="Google Shape;133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804" y="2048461"/>
            <a:ext cx="111442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4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935" y="5701884"/>
            <a:ext cx="2330107" cy="718535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47"/>
          <p:cNvSpPr txBox="1"/>
          <p:nvPr/>
        </p:nvSpPr>
        <p:spPr>
          <a:xfrm>
            <a:off x="2865120" y="1588327"/>
            <a:ext cx="932688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Char char="•"/>
            </a:pP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We then compute the probability of that value occurring in the data.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Char char="•"/>
            </a:pP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the case of (1), the probability is </a:t>
            </a:r>
            <a:r>
              <a:rPr b="1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10/15</a:t>
            </a: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Char char="•"/>
            </a:pP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the case of (0), the probability is </a:t>
            </a:r>
            <a:r>
              <a:rPr b="1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5/15</a:t>
            </a: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Char char="•"/>
            </a:pP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We take the probability of each case and multiply it by the logarithm base 2 of the probability. 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Char char="•"/>
            </a:pP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the case of(1), we get </a:t>
            </a:r>
            <a:r>
              <a:rPr b="1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10/15*log2(10/15)</a:t>
            </a: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Char char="•"/>
            </a:pP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the case of (0), we get </a:t>
            </a:r>
            <a:r>
              <a:rPr b="1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5/15*log2(5/15).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Arial"/>
              <a:buChar char="•"/>
            </a:pPr>
            <a:r>
              <a:rPr b="0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Next, we take our product from each case above and sum it together. For this example, -{</a:t>
            </a:r>
            <a:r>
              <a:rPr b="1" i="0" lang="en-IN" sz="2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10/15*log2(10/15) + 5/15*log2(5/15)}= .918278</a:t>
            </a:r>
            <a:endParaRPr b="0" i="0"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Goal in building the Decision tree</a:t>
            </a:r>
            <a:endParaRPr/>
          </a:p>
        </p:txBody>
      </p:sp>
      <p:sp>
        <p:nvSpPr>
          <p:cNvPr id="1340" name="Google Shape;1340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Our goal is to find the best variable(s)/column(s) to split on when building a decision tree.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Eventually, we want to keep splitting the variables/columns until our mixed target column is no longer mixed.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instance, let’s look at the entropy of the “midwest?” column after we have split our dataset on the “potato_salad?” column.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9"/>
          <p:cNvSpPr txBox="1"/>
          <p:nvPr>
            <p:ph type="title"/>
          </p:nvPr>
        </p:nvSpPr>
        <p:spPr>
          <a:xfrm>
            <a:off x="838200" y="365126"/>
            <a:ext cx="10515600" cy="225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rPr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plitting the dataset on the “potato_salad” </a:t>
            </a:r>
            <a:endParaRPr/>
          </a:p>
        </p:txBody>
      </p:sp>
      <p:pic>
        <p:nvPicPr>
          <p:cNvPr id="1346" name="Google Shape;134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69" y="661185"/>
            <a:ext cx="11071274" cy="618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</a:t>
            </a:r>
            <a:endParaRPr/>
          </a:p>
        </p:txBody>
      </p:sp>
      <p:sp>
        <p:nvSpPr>
          <p:cNvPr id="109" name="Google Shape;10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Has two types of nodes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Decision nodes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Specify a test based on which we decide which branch we should follow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This test is usually done on the value of a feature of the instance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Leaf nodes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Indicate the classification of an example or the value of the example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/>
              <a:t>it can be the predicted value of the example for classification or regression or it can be a probability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50"/>
          <p:cNvSpPr txBox="1"/>
          <p:nvPr>
            <p:ph type="title"/>
          </p:nvPr>
        </p:nvSpPr>
        <p:spPr>
          <a:xfrm>
            <a:off x="838200" y="365125"/>
            <a:ext cx="10515600" cy="633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Calculating Information gain</a:t>
            </a:r>
            <a:endParaRPr/>
          </a:p>
        </p:txBody>
      </p:sp>
      <p:sp>
        <p:nvSpPr>
          <p:cNvPr id="1352" name="Google Shape;1352;p50"/>
          <p:cNvSpPr txBox="1"/>
          <p:nvPr>
            <p:ph idx="1" type="body"/>
          </p:nvPr>
        </p:nvSpPr>
        <p:spPr>
          <a:xfrm>
            <a:off x="838200" y="1294228"/>
            <a:ext cx="10515600" cy="5198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each unique value (v) in the feature considered, we compute the number of rows which takes on the value (v), and divide it by the total number of rows.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the left split( split on 1 for “potato_salad?”) we get -</a:t>
            </a:r>
            <a:r>
              <a:rPr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/9 *log2 (7/9)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For the right side of the split ( split on 0 for “potato_salad?”) we get -2/9 * log2 (2/9)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Weighted entropy of split= 9/15 * {- 7/9* log2 (7/9) } + 6/15 * {- 2/9 * log2 (2/9) }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We then subtract from the overall entropy to get information gain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.918278 – [9/15 * {- 7/9* log2 (7/9)} + 6/15 * {- 2/9 * log2 (2/9)}]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i="0" lang="en-I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This process is repeated for every column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Another (Splitting Rule):</a:t>
            </a:r>
            <a:endParaRPr/>
          </a:p>
        </p:txBody>
      </p:sp>
      <p:sp>
        <p:nvSpPr>
          <p:cNvPr id="1358" name="Google Shape;1358;p51"/>
          <p:cNvSpPr txBox="1"/>
          <p:nvPr>
            <p:ph idx="1" type="body"/>
          </p:nvPr>
        </p:nvSpPr>
        <p:spPr>
          <a:xfrm>
            <a:off x="683455" y="172937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Gini Index/</a:t>
            </a:r>
            <a:r>
              <a:rPr lang="en-IN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Gini Impurity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Measure of node impurity</a:t>
            </a:r>
            <a:endParaRPr b="0" i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A Decision tree algorithm for selecting the best split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Used in CART</a:t>
            </a:r>
            <a:endParaRPr b="0" i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Gini</a:t>
            </a:r>
            <a:endParaRPr/>
          </a:p>
        </p:txBody>
      </p:sp>
      <p:sp>
        <p:nvSpPr>
          <p:cNvPr id="1364" name="Google Shape;1364;p52"/>
          <p:cNvSpPr txBox="1"/>
          <p:nvPr>
            <p:ph idx="1" type="body"/>
          </p:nvPr>
        </p:nvSpPr>
        <p:spPr>
          <a:xfrm>
            <a:off x="815926" y="1390457"/>
            <a:ext cx="10515600" cy="53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If we pick two points from a population at random what is the probability of getting both points from same class (the pink ones highlighted here) </a:t>
            </a:r>
            <a:endParaRPr/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completely pure node-</a:t>
            </a:r>
            <a:endParaRPr/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probability that randomly picked point will belong to the same class-1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Gini ranges from zero to one, as it is a probability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he higher this value, the more will be the purity of the nodes.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a lesser value means lesser pure nodes.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ct val="100000"/>
              <a:buChar char="•"/>
            </a:pPr>
            <a:r>
              <a:rPr i="0" lang="en-IN">
                <a:solidFill>
                  <a:srgbClr val="202124"/>
                </a:solidFill>
              </a:rPr>
              <a:t>It is </a:t>
            </a:r>
            <a:r>
              <a:rPr lang="en-IN">
                <a:solidFill>
                  <a:srgbClr val="202124"/>
                </a:solidFill>
              </a:rPr>
              <a:t>the </a:t>
            </a:r>
            <a:r>
              <a:rPr i="0" lang="en-IN">
                <a:solidFill>
                  <a:srgbClr val="202124"/>
                </a:solidFill>
              </a:rPr>
              <a:t>sum of squared probabilities of each class</a:t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1049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exxample decision tree best split" id="1365" name="Google Shape;13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6821" y="1863532"/>
            <a:ext cx="28575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e class decision tree best split" id="1366" name="Google Shape;136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2117" y="2897190"/>
            <a:ext cx="2857500" cy="1819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m of squares of success probabilities" id="1367" name="Google Shape;136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1299" y="5988050"/>
            <a:ext cx="2857500" cy="504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Gini Index/</a:t>
            </a:r>
            <a:r>
              <a:rPr lang="en-IN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Gini Impurity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53"/>
          <p:cNvSpPr txBox="1"/>
          <p:nvPr>
            <p:ph idx="1" type="body"/>
          </p:nvPr>
        </p:nvSpPr>
        <p:spPr>
          <a:xfrm>
            <a:off x="683455" y="1729374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1" r="-926" t="-23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 </a:t>
            </a:r>
            <a:endParaRPr/>
          </a:p>
        </p:txBody>
      </p:sp>
      <p:pic>
        <p:nvPicPr>
          <p:cNvPr descr="decision tree best split - gini impurity" id="1374" name="Google Shape;137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4327" y="2686047"/>
            <a:ext cx="2507273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Gini Index/Gini Impurity</a:t>
            </a:r>
            <a:endParaRPr/>
          </a:p>
        </p:txBody>
      </p:sp>
      <p:sp>
        <p:nvSpPr>
          <p:cNvPr id="1380" name="Google Shape;1380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8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or Gini impurity measures the degree or probability of a particular variable being wrongly classified when it is randomly chosen.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8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The degree of Gini index varies between 0 and 1, where,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12529"/>
              </a:buClr>
              <a:buSzPts val="24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 denotes that all elements belong to a certain class or if there exists only one class, and</a:t>
            </a:r>
            <a:endParaRPr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12529"/>
              </a:buClr>
              <a:buSzPts val="24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1 denotes that the elements are randomly distributed across various classes.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12529"/>
              </a:buClr>
              <a:buSzPts val="24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0.5 denotes equally distributed elements into some classes.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Properties of Gini impurity</a:t>
            </a:r>
            <a:endParaRPr/>
          </a:p>
        </p:txBody>
      </p:sp>
      <p:sp>
        <p:nvSpPr>
          <p:cNvPr id="1386" name="Google Shape;1386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We decide the best split based on the Gini impurity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Gini denotes the purity and hence Gini impurity tells us about the impurity of nodes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Lower the Gini impurity we can safely infer the purity will be more and hence a higher chance of the homogeneity of the nodes.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ini Impurity properties" id="1387" name="Google Shape;138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6235" y="2256545"/>
            <a:ext cx="285750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Properties of Gini impurity</a:t>
            </a:r>
            <a:endParaRPr/>
          </a:p>
        </p:txBody>
      </p:sp>
      <p:sp>
        <p:nvSpPr>
          <p:cNvPr id="1393" name="Google Shape;1393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Gini works only in those scenarios where we have </a:t>
            </a:r>
            <a:r>
              <a:rPr b="1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categorical</a:t>
            </a: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 targets.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It does not work with continuous targets.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For example, if you want to predict the house price or the number of bikes that have been rented, Gini is not the right algorithm.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Steps to calculate Gini Impurity</a:t>
            </a:r>
            <a:endParaRPr/>
          </a:p>
        </p:txBody>
      </p:sp>
      <p:sp>
        <p:nvSpPr>
          <p:cNvPr id="1399" name="Google Shape;1399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1. </a:t>
            </a:r>
            <a:r>
              <a:rPr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alculate the Gini impurity for sub-nodes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2. Calculate the Gini impurity of the split using the weighted impurity of both sub-nodes of that split.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24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Here the weight is decided by the number of observations of samples in both the nodes. 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cision tree best split - how to split" id="1404" name="Google Shape;140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050" y="1481138"/>
            <a:ext cx="60579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Split on Performance in Class</a:t>
            </a:r>
            <a:endParaRPr/>
          </a:p>
        </p:txBody>
      </p:sp>
      <p:pic>
        <p:nvPicPr>
          <p:cNvPr descr="below average" id="1410" name="Google Shape;141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690" y="1396206"/>
            <a:ext cx="5762625" cy="521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ni impurity of the sub-nodes" id="1411" name="Google Shape;141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9875" y="1876633"/>
            <a:ext cx="47339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culation of Gini impurity" id="1412" name="Google Shape;141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5440" y="2923968"/>
            <a:ext cx="48387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formance in class split" id="1413" name="Google Shape;1413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6315" y="4690648"/>
            <a:ext cx="55340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198" y="1366324"/>
            <a:ext cx="66675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Decision tree Example</a:t>
            </a:r>
            <a:endParaRPr/>
          </a:p>
        </p:txBody>
      </p:sp>
      <p:sp>
        <p:nvSpPr>
          <p:cNvPr id="116" name="Google Shape;116;p6"/>
          <p:cNvSpPr txBox="1"/>
          <p:nvPr/>
        </p:nvSpPr>
        <p:spPr>
          <a:xfrm>
            <a:off x="9626698" y="2011680"/>
            <a:ext cx="21209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decision nodes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leaf nodes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plit on class" id="1418" name="Google Shape;141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2855" y="1464872"/>
            <a:ext cx="5484935" cy="4515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gini impurity comparison" id="1424" name="Google Shape;142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0263" y="2062163"/>
            <a:ext cx="79914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1" i="0" lang="en-IN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Example of Gini Index</a:t>
            </a:r>
            <a:endParaRPr/>
          </a:p>
        </p:txBody>
      </p:sp>
      <p:graphicFrame>
        <p:nvGraphicFramePr>
          <p:cNvPr id="1430" name="Google Shape;1430;p62"/>
          <p:cNvGraphicFramePr/>
          <p:nvPr/>
        </p:nvGraphicFramePr>
        <p:xfrm>
          <a:off x="994176" y="18256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{2A413568-3D30-43D4-B8F0-770D385F90EE}</a:tableStyleId>
              </a:tblPr>
              <a:tblGrid>
                <a:gridCol w="2550900"/>
                <a:gridCol w="2550900"/>
                <a:gridCol w="2550900"/>
                <a:gridCol w="2550900"/>
              </a:tblGrid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Past Trend</a:t>
                      </a:r>
                      <a:endParaRPr sz="1700" u="none" cap="none" strike="noStrike"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Open Interest</a:t>
                      </a:r>
                      <a:endParaRPr sz="1700" u="none" cap="none" strike="noStrike"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Trading Volume</a:t>
                      </a:r>
                      <a:endParaRPr sz="1700" u="none" cap="none" strike="noStrike"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Return</a:t>
                      </a:r>
                      <a:endParaRPr sz="1700" u="none" cap="none" strike="noStrike"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Positive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Low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Up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Negative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Low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Down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Positive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Low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Up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Positive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Up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Negative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Low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Down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Positive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Low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Low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Down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Negative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Down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Negative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Low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Down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Positive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Low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Low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Down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Positive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High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 u="none" cap="none" strike="noStrike"/>
                        <a:t>Up</a:t>
                      </a:r>
                      <a:endParaRPr/>
                    </a:p>
                  </a:txBody>
                  <a:tcPr marT="64700" marB="64700" marR="138625" marL="13862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1" i="0" lang="en-IN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Calculating the Gini Index for Past Trend</a:t>
            </a:r>
            <a:endParaRPr/>
          </a:p>
        </p:txBody>
      </p:sp>
      <p:sp>
        <p:nvSpPr>
          <p:cNvPr id="1436" name="Google Shape;1436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P(Past Trend=Positive): 6/10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P(Past Trend=Negative): 4/10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(Past Trend = Positive &amp; Return = Up), probability = 4/6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(Past Trend = Positive &amp; Return = Down), probability = 2/6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((4/6)^2 + (2/6)^2) = 0.45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(Past Trend = Negative &amp; Return = Up), probability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(Past Trend = Negative &amp; Return = Down), probability = 4/4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((0)^2 + (4/4)^2)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Weighted sum of the Gini Indices can be calculated as follows: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for Past Trend = (6/10)</a:t>
            </a:r>
            <a:r>
              <a:rPr b="1" i="1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0.45 + (4/10)</a:t>
            </a: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 = 0.27</a:t>
            </a:r>
            <a:endParaRPr b="0" i="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1" i="0" lang="en-IN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Calculation of Gini Index for Open Interest</a:t>
            </a:r>
            <a:endParaRPr/>
          </a:p>
        </p:txBody>
      </p:sp>
      <p:sp>
        <p:nvSpPr>
          <p:cNvPr id="1442" name="Google Shape;1442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P</a:t>
            </a: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(Open Interest=High): 4/10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P(Open Interest=Low): 6/10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(Open Interest = High &amp; Return = Up), probability = 2/4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(Open Interest = High &amp; Return = Down), probability = 2/4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((2/4)^2 + (2/4)^2) = 0.5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(Open Interest = Low &amp; Return = Up), probability = 2/6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(Open Interest = Low &amp; Return = Down), probability = 4/6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((2/6)^2 + (4/6)^2) = 0.45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Weighted sum of the Gini Indices can be calculated as follows: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for Open Interest = (4/10)</a:t>
            </a:r>
            <a:r>
              <a:rPr b="1" i="1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0.5 + (6/10)</a:t>
            </a: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0.45 = 0.47</a:t>
            </a:r>
            <a:endParaRPr b="0" i="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1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Calculation of Gini Index for Trading Volume</a:t>
            </a:r>
            <a:endParaRPr/>
          </a:p>
        </p:txBody>
      </p:sp>
      <p:sp>
        <p:nvSpPr>
          <p:cNvPr id="1448" name="Google Shape;1448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P(Trading Volume=High): 7/10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P(Trading Volume=Low): 3/10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(Trading Volume = High &amp; Return = Up), probability = 4/7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(Trading Volume = High &amp; Return = Down), probability = 3/7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((4/7)^2 + (3/7)^2) = 0.49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(Trading Volume = Low &amp; Return = Up), probability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(Trading Volume = Low &amp; Return = Down), probability = 3/3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((0)^2 + (1)^2)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Weighted sum of the Gini Indices can be calculated as follows: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for Trading Volume = (7/10)</a:t>
            </a:r>
            <a:r>
              <a:rPr b="1" i="1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0.49 + (3/10)</a:t>
            </a: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 = 0.34</a:t>
            </a:r>
            <a:endParaRPr b="0" i="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1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Gini Index attributes or features</a:t>
            </a:r>
            <a:endParaRPr/>
          </a:p>
        </p:txBody>
      </p:sp>
      <p:graphicFrame>
        <p:nvGraphicFramePr>
          <p:cNvPr id="1454" name="Google Shape;1454;p66"/>
          <p:cNvGraphicFramePr/>
          <p:nvPr/>
        </p:nvGraphicFramePr>
        <p:xfrm>
          <a:off x="373967" y="21308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{2A413568-3D30-43D4-B8F0-770D385F90EE}</a:tableStyleId>
              </a:tblPr>
              <a:tblGrid>
                <a:gridCol w="5257800"/>
                <a:gridCol w="52578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Attributes/Features</a:t>
                      </a:r>
                      <a:endParaRPr sz="1800" u="none" cap="none" strike="noStrike"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Gini Index</a:t>
                      </a:r>
                      <a:endParaRPr sz="1800" u="none" cap="none" strike="noStrike"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Past Trend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0.27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Open Interest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0.47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Trading Volume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0.34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55" name="Google Shape;1455;p66"/>
          <p:cNvSpPr txBox="1"/>
          <p:nvPr/>
        </p:nvSpPr>
        <p:spPr>
          <a:xfrm>
            <a:off x="373967" y="4201746"/>
            <a:ext cx="1141475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From the above table, we observe that ‘Past Trend’ has the lowest Gini Index and hence it will be chosen as the root node for how decision tree works.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We will repeat the same procedure to determine the sub-nodes or branches of the decision tree</a:t>
            </a:r>
            <a:r>
              <a:rPr b="0" i="0" lang="en-IN" sz="1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4400"/>
              <a:buFont typeface="Arial"/>
              <a:buNone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for the ‘Positive’ branch of Past Trend</a:t>
            </a:r>
            <a:endParaRPr/>
          </a:p>
        </p:txBody>
      </p:sp>
      <p:graphicFrame>
        <p:nvGraphicFramePr>
          <p:cNvPr id="1461" name="Google Shape;1461;p67"/>
          <p:cNvGraphicFramePr/>
          <p:nvPr/>
        </p:nvGraphicFramePr>
        <p:xfrm>
          <a:off x="3986212" y="21629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{2A413568-3D30-43D4-B8F0-770D385F90EE}</a:tableStyleId>
              </a:tblPr>
              <a:tblGrid>
                <a:gridCol w="1019250"/>
                <a:gridCol w="1131150"/>
                <a:gridCol w="1406350"/>
                <a:gridCol w="6628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Past Trend</a:t>
                      </a:r>
                      <a:endParaRPr sz="1800" u="none" cap="none" strike="noStrike"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Open Interest</a:t>
                      </a:r>
                      <a:endParaRPr sz="1800" u="none" cap="none" strike="noStrike"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Trading Volume</a:t>
                      </a:r>
                      <a:endParaRPr sz="1800" u="none" cap="none" strike="noStrike"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Return</a:t>
                      </a:r>
                      <a:endParaRPr sz="1800" u="none" cap="none" strike="noStrike"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Positive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Low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High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Up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Positive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Low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High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Up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Positive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High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High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Up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Positive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Low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Low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Down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Positive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Low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Low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Down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Positive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High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High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Up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1" i="0" lang="en-IN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Calculation of Gini Index of Open Interest for Positive Past Trend</a:t>
            </a:r>
            <a:endParaRPr/>
          </a:p>
        </p:txBody>
      </p:sp>
      <p:sp>
        <p:nvSpPr>
          <p:cNvPr id="1467" name="Google Shape;1467;p6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P(Open Interest=High): 2/6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P(Open Interest=Low): 4/6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(Open Interest = High &amp; Return = Up), probability = 2/2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(Open Interest = High &amp; Return = Down), probability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(sq(2/2) + sq(0))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(Open Interest = Low &amp; Return = Up), probability = 2/4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(Open Interest = Low &amp; Return = Down), probability = 2/4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(sq(0) + sq(2/4)) = 0.50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Weighted sum of the Gini Indices can be calculated as follows: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for Open Interest = (2/6)</a:t>
            </a:r>
            <a:r>
              <a:rPr b="1" i="1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 + (4/6)</a:t>
            </a: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0.50 = 0.33</a:t>
            </a:r>
            <a:br>
              <a:rPr lang="en-IN"/>
            </a:b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1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Calculation of Gini Index for Trading Volume </a:t>
            </a:r>
            <a:r>
              <a:rPr b="1" i="0" lang="en-IN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for Positive Past Trend</a:t>
            </a:r>
            <a:endParaRPr/>
          </a:p>
        </p:txBody>
      </p:sp>
      <p:sp>
        <p:nvSpPr>
          <p:cNvPr id="1473" name="Google Shape;1473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P(Trading Volume=High): 4/6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P(Trading Volume=Low): 2/6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(Trading Volume = High &amp; Return = Up), probability = 4/4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(Trading Volume = High &amp; Return = Down), probability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(sq(4/4) + sq(0))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(Trading Volume = Low &amp; Return = Up), probability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If (Trading Volume = Low &amp; Return = Down), probability = 2/2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= 1 - (sq(0) + sq(2/2)) = 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Arial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Weighted sum of the Gini Indices can be calculated as follows: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ct val="100000"/>
              <a:buChar char="•"/>
            </a:pP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 for Trading Volume = (4/6)</a:t>
            </a:r>
            <a:r>
              <a:rPr b="1" i="1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 + (2/6)</a:t>
            </a:r>
            <a:r>
              <a:rPr b="1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0 = 0</a:t>
            </a:r>
            <a:endParaRPr b="0" i="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We could have more than 2 children also for example if attribute has low, medium and high values then it will have three children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In case of multivalued attribute same attribute can be used again to split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3010486" y="3429000"/>
            <a:ext cx="1350499" cy="36927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/>
          </a:p>
        </p:txBody>
      </p:sp>
      <p:cxnSp>
        <p:nvCxnSpPr>
          <p:cNvPr id="124" name="Google Shape;124;p7"/>
          <p:cNvCxnSpPr/>
          <p:nvPr/>
        </p:nvCxnSpPr>
        <p:spPr>
          <a:xfrm flipH="1">
            <a:off x="3010486" y="3798277"/>
            <a:ext cx="534572" cy="49236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" name="Google Shape;125;p7"/>
          <p:cNvCxnSpPr/>
          <p:nvPr/>
        </p:nvCxnSpPr>
        <p:spPr>
          <a:xfrm>
            <a:off x="3545058" y="3798277"/>
            <a:ext cx="534573" cy="49236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6" name="Google Shape;126;p7"/>
          <p:cNvSpPr txBox="1"/>
          <p:nvPr/>
        </p:nvSpPr>
        <p:spPr>
          <a:xfrm>
            <a:off x="2475913" y="3933214"/>
            <a:ext cx="7877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L, M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4079630" y="3937378"/>
            <a:ext cx="5345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128" name="Google Shape;128;p7"/>
          <p:cNvSpPr/>
          <p:nvPr/>
        </p:nvSpPr>
        <p:spPr>
          <a:xfrm>
            <a:off x="2335236" y="4320131"/>
            <a:ext cx="1350499" cy="36927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/>
          </a:p>
        </p:txBody>
      </p:sp>
      <p:cxnSp>
        <p:nvCxnSpPr>
          <p:cNvPr id="129" name="Google Shape;129;p7"/>
          <p:cNvCxnSpPr/>
          <p:nvPr/>
        </p:nvCxnSpPr>
        <p:spPr>
          <a:xfrm flipH="1">
            <a:off x="2475913" y="4708340"/>
            <a:ext cx="534572" cy="49236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0" name="Google Shape;130;p7"/>
          <p:cNvCxnSpPr/>
          <p:nvPr/>
        </p:nvCxnSpPr>
        <p:spPr>
          <a:xfrm>
            <a:off x="3010485" y="4708340"/>
            <a:ext cx="534573" cy="49236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1" name="Google Shape;131;p7"/>
          <p:cNvSpPr txBox="1"/>
          <p:nvPr/>
        </p:nvSpPr>
        <p:spPr>
          <a:xfrm>
            <a:off x="2349303" y="4791401"/>
            <a:ext cx="5486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/>
          </a:p>
        </p:txBody>
      </p:sp>
      <p:sp>
        <p:nvSpPr>
          <p:cNvPr id="132" name="Google Shape;132;p7"/>
          <p:cNvSpPr txBox="1"/>
          <p:nvPr/>
        </p:nvSpPr>
        <p:spPr>
          <a:xfrm>
            <a:off x="3587262" y="4822235"/>
            <a:ext cx="478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1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Gini Index attributes or features</a:t>
            </a:r>
            <a:endParaRPr/>
          </a:p>
        </p:txBody>
      </p:sp>
      <p:graphicFrame>
        <p:nvGraphicFramePr>
          <p:cNvPr id="1479" name="Google Shape;1479;p70"/>
          <p:cNvGraphicFramePr/>
          <p:nvPr/>
        </p:nvGraphicFramePr>
        <p:xfrm>
          <a:off x="669387" y="22165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{2A413568-3D30-43D4-B8F0-770D385F90EE}</a:tableStyleId>
              </a:tblPr>
              <a:tblGrid>
                <a:gridCol w="5257800"/>
                <a:gridCol w="52578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Attributes/Features</a:t>
                      </a:r>
                      <a:endParaRPr sz="1800" u="none" cap="none" strike="noStrike"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Gini Index</a:t>
                      </a:r>
                      <a:endParaRPr sz="1800" u="none" cap="none" strike="noStrike"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Open Interest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0.33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Trading Volume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0</a:t>
                      </a:r>
                      <a:endParaRPr/>
                    </a:p>
                  </a:txBody>
                  <a:tcPr marT="66675" marB="66675" marR="142875" marL="142875" anchor="ctr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80" name="Google Shape;1480;p70"/>
          <p:cNvSpPr txBox="1"/>
          <p:nvPr/>
        </p:nvSpPr>
        <p:spPr>
          <a:xfrm>
            <a:off x="838200" y="4663832"/>
            <a:ext cx="10725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2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We will split the node further using the ‘Trading Volume’ feature, as it has the minimum Gini index.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6" name="Google Shape;1486;p7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8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Gini Index, unlike information gain, isn’t computationally intensive as it doesn’t involve the logarithm function used to calculate entropy in information gain.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800"/>
              <a:buChar char="•"/>
            </a:pPr>
            <a:r>
              <a:rPr b="0" i="0" lang="en-IN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This is why Gini Index is preferred over Information gain.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Splitting based on continuous attribute</a:t>
            </a:r>
            <a:endParaRPr/>
          </a:p>
        </p:txBody>
      </p:sp>
      <p:sp>
        <p:nvSpPr>
          <p:cNvPr id="1492" name="Google Shape;1492;p7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We discussed decision tree if training example contains an attribute having 2 or 3 or 4 values i.e. if attributes are nominal values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What if the training examples have real valued examples </a:t>
            </a:r>
            <a:endParaRPr/>
          </a:p>
        </p:txBody>
      </p:sp>
      <p:sp>
        <p:nvSpPr>
          <p:cNvPr id="1493" name="Google Shape;1493;p72"/>
          <p:cNvSpPr/>
          <p:nvPr/>
        </p:nvSpPr>
        <p:spPr>
          <a:xfrm>
            <a:off x="2475914" y="3545058"/>
            <a:ext cx="2250831" cy="123795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Height &gt;5 fEet?</a:t>
            </a:r>
            <a:endParaRPr/>
          </a:p>
        </p:txBody>
      </p:sp>
      <p:sp>
        <p:nvSpPr>
          <p:cNvPr id="1494" name="Google Shape;1494;p72"/>
          <p:cNvSpPr/>
          <p:nvPr/>
        </p:nvSpPr>
        <p:spPr>
          <a:xfrm>
            <a:off x="6806418" y="3545057"/>
            <a:ext cx="2250831" cy="123795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Height?</a:t>
            </a:r>
            <a:endParaRPr/>
          </a:p>
        </p:txBody>
      </p:sp>
      <p:cxnSp>
        <p:nvCxnSpPr>
          <p:cNvPr id="1495" name="Google Shape;1495;p72"/>
          <p:cNvCxnSpPr/>
          <p:nvPr/>
        </p:nvCxnSpPr>
        <p:spPr>
          <a:xfrm flipH="1">
            <a:off x="2686929" y="4783015"/>
            <a:ext cx="759656" cy="59084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96" name="Google Shape;1496;p72"/>
          <p:cNvCxnSpPr/>
          <p:nvPr/>
        </p:nvCxnSpPr>
        <p:spPr>
          <a:xfrm>
            <a:off x="3601329" y="4783014"/>
            <a:ext cx="675249" cy="57677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97" name="Google Shape;1497;p72"/>
          <p:cNvSpPr txBox="1"/>
          <p:nvPr/>
        </p:nvSpPr>
        <p:spPr>
          <a:xfrm>
            <a:off x="2542737" y="4779551"/>
            <a:ext cx="8616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/>
          </a:p>
        </p:txBody>
      </p:sp>
      <p:sp>
        <p:nvSpPr>
          <p:cNvPr id="1498" name="Google Shape;1498;p72"/>
          <p:cNvSpPr txBox="1"/>
          <p:nvPr/>
        </p:nvSpPr>
        <p:spPr>
          <a:xfrm>
            <a:off x="4070839" y="4822269"/>
            <a:ext cx="8616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/>
          </a:p>
        </p:txBody>
      </p:sp>
      <p:cxnSp>
        <p:nvCxnSpPr>
          <p:cNvPr id="1499" name="Google Shape;1499;p72"/>
          <p:cNvCxnSpPr>
            <a:stCxn id="1494" idx="4"/>
          </p:cNvCxnSpPr>
          <p:nvPr/>
        </p:nvCxnSpPr>
        <p:spPr>
          <a:xfrm flipH="1">
            <a:off x="5962934" y="4783014"/>
            <a:ext cx="1968900" cy="55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0" name="Google Shape;1500;p72"/>
          <p:cNvCxnSpPr/>
          <p:nvPr/>
        </p:nvCxnSpPr>
        <p:spPr>
          <a:xfrm flipH="1">
            <a:off x="7060297" y="4822269"/>
            <a:ext cx="890736" cy="98356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1" name="Google Shape;1501;p72"/>
          <p:cNvCxnSpPr>
            <a:stCxn id="1494" idx="4"/>
          </p:cNvCxnSpPr>
          <p:nvPr/>
        </p:nvCxnSpPr>
        <p:spPr>
          <a:xfrm>
            <a:off x="7931834" y="4783014"/>
            <a:ext cx="200400" cy="118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2" name="Google Shape;1502;p72"/>
          <p:cNvCxnSpPr>
            <a:stCxn id="1494" idx="4"/>
          </p:cNvCxnSpPr>
          <p:nvPr/>
        </p:nvCxnSpPr>
        <p:spPr>
          <a:xfrm>
            <a:off x="7931834" y="4783014"/>
            <a:ext cx="1097400" cy="990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3" name="Google Shape;1503;p72"/>
          <p:cNvCxnSpPr>
            <a:stCxn id="1494" idx="4"/>
          </p:cNvCxnSpPr>
          <p:nvPr/>
        </p:nvCxnSpPr>
        <p:spPr>
          <a:xfrm>
            <a:off x="7931834" y="4783014"/>
            <a:ext cx="1736700" cy="36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04" name="Google Shape;1504;p72"/>
          <p:cNvSpPr txBox="1"/>
          <p:nvPr/>
        </p:nvSpPr>
        <p:spPr>
          <a:xfrm>
            <a:off x="5732661" y="4984231"/>
            <a:ext cx="8616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&lt;4ft</a:t>
            </a:r>
            <a:endParaRPr/>
          </a:p>
        </p:txBody>
      </p:sp>
      <p:sp>
        <p:nvSpPr>
          <p:cNvPr id="1505" name="Google Shape;1505;p72"/>
          <p:cNvSpPr txBox="1"/>
          <p:nvPr/>
        </p:nvSpPr>
        <p:spPr>
          <a:xfrm>
            <a:off x="6056676" y="5779129"/>
            <a:ext cx="1312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[4ft, 4’5ft)</a:t>
            </a:r>
            <a:endParaRPr/>
          </a:p>
        </p:txBody>
      </p:sp>
      <p:sp>
        <p:nvSpPr>
          <p:cNvPr id="1506" name="Google Shape;1506;p72"/>
          <p:cNvSpPr txBox="1"/>
          <p:nvPr/>
        </p:nvSpPr>
        <p:spPr>
          <a:xfrm>
            <a:off x="7246806" y="5963795"/>
            <a:ext cx="1408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[4.5ft, 5ft)</a:t>
            </a:r>
            <a:endParaRPr/>
          </a:p>
        </p:txBody>
      </p:sp>
      <p:sp>
        <p:nvSpPr>
          <p:cNvPr id="1507" name="Google Shape;1507;p72"/>
          <p:cNvSpPr txBox="1"/>
          <p:nvPr/>
        </p:nvSpPr>
        <p:spPr>
          <a:xfrm>
            <a:off x="8575819" y="5774029"/>
            <a:ext cx="14376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[5ft, 5.5ft)</a:t>
            </a:r>
            <a:endParaRPr/>
          </a:p>
        </p:txBody>
      </p:sp>
      <p:sp>
        <p:nvSpPr>
          <p:cNvPr id="1508" name="Google Shape;1508;p72"/>
          <p:cNvSpPr txBox="1"/>
          <p:nvPr/>
        </p:nvSpPr>
        <p:spPr>
          <a:xfrm>
            <a:off x="9642049" y="4999791"/>
            <a:ext cx="13015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[5.5ft, 6ft)</a:t>
            </a:r>
            <a:endParaRPr/>
          </a:p>
        </p:txBody>
      </p:sp>
      <p:sp>
        <p:nvSpPr>
          <p:cNvPr id="1509" name="Google Shape;1509;p72"/>
          <p:cNvSpPr txBox="1"/>
          <p:nvPr/>
        </p:nvSpPr>
        <p:spPr>
          <a:xfrm>
            <a:off x="2855742" y="5669280"/>
            <a:ext cx="1420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split</a:t>
            </a:r>
            <a:endParaRPr/>
          </a:p>
        </p:txBody>
      </p:sp>
      <p:sp>
        <p:nvSpPr>
          <p:cNvPr id="1510" name="Google Shape;1510;p72"/>
          <p:cNvSpPr txBox="1"/>
          <p:nvPr/>
        </p:nvSpPr>
        <p:spPr>
          <a:xfrm>
            <a:off x="7179489" y="6428491"/>
            <a:ext cx="19056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Multiway split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Continuous Attribute - Binary Split</a:t>
            </a:r>
            <a:endParaRPr/>
          </a:p>
        </p:txBody>
      </p:sp>
      <p:sp>
        <p:nvSpPr>
          <p:cNvPr id="1516" name="Google Shape;1516;p7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22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 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Dealing with continuous-values attributes</a:t>
            </a:r>
            <a:endParaRPr/>
          </a:p>
        </p:txBody>
      </p:sp>
      <p:sp>
        <p:nvSpPr>
          <p:cNvPr id="1522" name="Google Shape;1522;p7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Example: temperature in the playTennis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Sort the examples according to Temperature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Temperature 40   48    60    72    80     90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PlayTennis    No    No   Yes  Yes    Yes    No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Steps to decide the value of temperature to split the node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1. Determine the candidate thresholds by averaging consecutive values where there is a change in classification: (48+60)/2= 54 and (80+90)/2 =85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2. Evaluate information gain of candidate thresholds (attributes) temperature&gt;54 and Temperature&gt;85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3. Select threshold based on the information gain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8" name="Google Shape;1528;p7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Entropy of whole dataset (S)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S= [3+, 3-]  Entropy(S)= -3/6 log</a:t>
            </a:r>
            <a:r>
              <a:rPr baseline="-25000" lang="en-IN"/>
              <a:t>2</a:t>
            </a:r>
            <a:r>
              <a:rPr lang="en-IN"/>
              <a:t> 3/6 – 3/6 log</a:t>
            </a:r>
            <a:r>
              <a:rPr baseline="-25000" lang="en-IN"/>
              <a:t>2</a:t>
            </a:r>
            <a:r>
              <a:rPr lang="en-IN"/>
              <a:t> 3/6 = 1.0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</a:t>
            </a:r>
            <a:r>
              <a:rPr baseline="-25000" lang="en-IN"/>
              <a:t>T&lt;54</a:t>
            </a:r>
            <a:r>
              <a:rPr lang="en-IN"/>
              <a:t>= [0+, 2-]	Entropy(S</a:t>
            </a:r>
            <a:r>
              <a:rPr baseline="-25000" lang="en-IN"/>
              <a:t>T&lt;54</a:t>
            </a:r>
            <a:r>
              <a:rPr lang="en-IN"/>
              <a:t>)=0.0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</a:t>
            </a:r>
            <a:r>
              <a:rPr baseline="-25000" lang="en-IN"/>
              <a:t>T&gt;54</a:t>
            </a:r>
            <a:r>
              <a:rPr lang="en-IN"/>
              <a:t> =[3+, 1-]	Entropy(S</a:t>
            </a:r>
            <a:r>
              <a:rPr baseline="-25000" lang="en-IN"/>
              <a:t>T&gt;54</a:t>
            </a:r>
            <a:r>
              <a:rPr lang="en-IN"/>
              <a:t>)= -3/4 log</a:t>
            </a:r>
            <a:r>
              <a:rPr baseline="-25000" lang="en-IN"/>
              <a:t>2</a:t>
            </a:r>
            <a:r>
              <a:rPr lang="en-IN"/>
              <a:t> 3/4 – 1/4 log</a:t>
            </a:r>
            <a:r>
              <a:rPr baseline="-25000" lang="en-IN"/>
              <a:t>2</a:t>
            </a:r>
            <a:r>
              <a:rPr lang="en-IN"/>
              <a:t> 1/4 = 0.8113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Gain(S, T&gt;54) = Entropy(S)- 2/6xEntropy(S</a:t>
            </a:r>
            <a:r>
              <a:rPr baseline="-25000" lang="en-IN"/>
              <a:t>T&lt;54</a:t>
            </a:r>
            <a:r>
              <a:rPr lang="en-IN"/>
              <a:t>)- 4/6x Entropy(S</a:t>
            </a:r>
            <a:r>
              <a:rPr baseline="-25000" lang="en-IN"/>
              <a:t>T&gt;54</a:t>
            </a:r>
            <a:r>
              <a:rPr lang="en-IN"/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                            = 0.4591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34" name="Google Shape;1534;p7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Entropy of whole dataset (S)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S= [3+, 3-]  Entropy(S)= -3/6 log</a:t>
            </a:r>
            <a:r>
              <a:rPr baseline="-25000" lang="en-IN"/>
              <a:t>2</a:t>
            </a:r>
            <a:r>
              <a:rPr lang="en-IN"/>
              <a:t> 3/6 – 3/6 log</a:t>
            </a:r>
            <a:r>
              <a:rPr baseline="-25000" lang="en-IN"/>
              <a:t>2</a:t>
            </a:r>
            <a:r>
              <a:rPr lang="en-IN"/>
              <a:t> 3/6 = 1.0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</a:t>
            </a:r>
            <a:r>
              <a:rPr baseline="-25000" lang="en-IN"/>
              <a:t>T&lt;84</a:t>
            </a:r>
            <a:r>
              <a:rPr lang="en-IN"/>
              <a:t>= [3+, 2-]	Entropy(S</a:t>
            </a:r>
            <a:r>
              <a:rPr baseline="-25000" lang="en-IN"/>
              <a:t>T&lt;84</a:t>
            </a:r>
            <a:r>
              <a:rPr lang="en-IN"/>
              <a:t>)= -3/5 log</a:t>
            </a:r>
            <a:r>
              <a:rPr baseline="-25000" lang="en-IN"/>
              <a:t>2</a:t>
            </a:r>
            <a:r>
              <a:rPr lang="en-IN"/>
              <a:t> 3/5 – 2/5 log</a:t>
            </a:r>
            <a:r>
              <a:rPr baseline="-25000" lang="en-IN"/>
              <a:t>2</a:t>
            </a:r>
            <a:r>
              <a:rPr lang="en-IN"/>
              <a:t> 2/5 = 0.971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</a:t>
            </a:r>
            <a:r>
              <a:rPr baseline="-25000" lang="en-IN"/>
              <a:t>T&gt;84</a:t>
            </a:r>
            <a:r>
              <a:rPr lang="en-IN"/>
              <a:t> =[0+, 1-]	Entropy(S</a:t>
            </a:r>
            <a:r>
              <a:rPr baseline="-25000" lang="en-IN"/>
              <a:t>T&gt;84</a:t>
            </a:r>
            <a:r>
              <a:rPr lang="en-IN"/>
              <a:t>)= 0.0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Gain(S, T&gt;84) = Entropy(S)- 5/6xEntropy(S</a:t>
            </a:r>
            <a:r>
              <a:rPr baseline="-25000" lang="en-IN"/>
              <a:t>T&lt;84</a:t>
            </a:r>
            <a:r>
              <a:rPr lang="en-IN"/>
              <a:t>)- 1/6x Entropy(S</a:t>
            </a:r>
            <a:r>
              <a:rPr baseline="-25000" lang="en-IN"/>
              <a:t>T&gt;84</a:t>
            </a:r>
            <a:r>
              <a:rPr lang="en-IN"/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                            = 0.1908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0" name="Google Shape;1540;p7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Gain(S, T&gt;54) = 0.4591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Gain(S, T&gt;84) = 0.1908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Lato"/>
              <a:buNone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Decision Tree Splitting: Chi-Square</a:t>
            </a:r>
            <a:endParaRPr/>
          </a:p>
        </p:txBody>
      </p:sp>
      <p:sp>
        <p:nvSpPr>
          <p:cNvPr id="1546" name="Google Shape;1546;p7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nother method of splitting nodes in a decision tree for datasets having categorical target values.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It can make two or more than two splits.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It works on the statistical significance of differences between the parent node and child nodes.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 It is measured as the sum of squared standardized differences between observed and expected frequencies of target variable for each node</a:t>
            </a:r>
            <a:endParaRPr b="0" i="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Chi-Square value is:</a:t>
            </a:r>
            <a:endParaRPr/>
          </a:p>
        </p:txBody>
      </p:sp>
      <p:pic>
        <p:nvPicPr>
          <p:cNvPr descr="chi square decision tree" id="1547" name="Google Shape;154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958" y="5672138"/>
            <a:ext cx="37338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Example </a:t>
            </a:r>
            <a:endParaRPr/>
          </a:p>
        </p:txBody>
      </p:sp>
      <p:sp>
        <p:nvSpPr>
          <p:cNvPr id="1553" name="Google Shape;1553;p7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chi-square Decision Trees" id="1554" name="Google Shape;155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416" y="2086769"/>
            <a:ext cx="943927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Which decision tree we should choose</a:t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For the given training examples we have to generate decision tree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Given the training examples there is possibility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we can get many decision trees that fit the training examples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Which one we should choose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Or if the examples are noisy it could be that there is no decision which exactly fit the data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Which tree we should choose that has low error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Bias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Using bias we restrict the hypothesis space or we put preferences on the hypothesise space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Once we have chosen decision tree as the hypothesis space we can put some preference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Commonly preference for decision tree is to have tree with smaller trees (low depth or small no of nodes)</a:t>
            </a:r>
            <a:endParaRPr/>
          </a:p>
          <a:p>
            <a:pPr indent="-876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0" name="Google Shape;1560;p8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There is a total of 20 students and out of those 10 play cricket and 10 do not.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So, of course, the percent of students who do play cricket will be 50%.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Now if we consider the “Above average” node here,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there are 14 students in it, as the percentage of students who play cricket is 50% in the parent node as we discussed,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the expected number of students who play cricket will of course be 7 and if you look at the actual value it is 8.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So expected value-7 and actual value-8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Similarly, the expected number of students who do not play cricket will be 7 and the actual value turns out to be 6.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Similarly for the below-average node expected to play and not play will be 3. Whereas the actual values are- 2 students play cricket and 4 do not.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6" name="Google Shape;1566;p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67" name="Google Shape;156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100" y="2357437"/>
            <a:ext cx="60198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3" name="Google Shape;1573;p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74" name="Google Shape;157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537" y="2362200"/>
            <a:ext cx="89249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0" name="Google Shape;1580;p83"/>
          <p:cNvSpPr txBox="1"/>
          <p:nvPr>
            <p:ph idx="1" type="body"/>
          </p:nvPr>
        </p:nvSpPr>
        <p:spPr>
          <a:xfrm>
            <a:off x="2498187" y="73401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calculate the deviation of actual values" id="1581" name="Google Shape;158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81238"/>
            <a:ext cx="105156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83"/>
          <p:cNvSpPr/>
          <p:nvPr/>
        </p:nvSpPr>
        <p:spPr>
          <a:xfrm>
            <a:off x="3820574" y="5620824"/>
            <a:ext cx="4490332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Lato"/>
              <a:buNone/>
            </a:pPr>
            <a:r>
              <a:rPr b="0" i="0" lang="en-IN" sz="3600" u="none" cap="none" strike="noStrik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                                 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erformance in class" id="1583" name="Google Shape;158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779" y="5613032"/>
            <a:ext cx="414337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83"/>
          <p:cNvSpPr txBox="1"/>
          <p:nvPr/>
        </p:nvSpPr>
        <p:spPr>
          <a:xfrm>
            <a:off x="942536" y="4771732"/>
            <a:ext cx="99177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Lato"/>
              <a:buNone/>
            </a:pPr>
            <a:r>
              <a:rPr lang="en-IN" sz="240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0" i="0" lang="en-IN" sz="2400" u="none" cap="none" strike="noStrik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hi-square for the split in “performance in class” will be the sum of all these chi-square values: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Split on class</a:t>
            </a:r>
            <a:endParaRPr/>
          </a:p>
        </p:txBody>
      </p:sp>
      <p:pic>
        <p:nvPicPr>
          <p:cNvPr descr="calculate table decision trees chi-square split" id="1590" name="Google Shape;159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2309813"/>
            <a:ext cx="105156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84"/>
          <p:cNvSpPr/>
          <p:nvPr/>
        </p:nvSpPr>
        <p:spPr>
          <a:xfrm>
            <a:off x="838200" y="4799675"/>
            <a:ext cx="9589676" cy="9541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Lato"/>
              <a:buNone/>
            </a:pPr>
            <a:r>
              <a:rPr b="0" i="0" lang="en-IN" sz="2000" u="none" cap="none" strike="noStrik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chi-square value for the split on class which will be the sum of all chi-square values: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Lato"/>
              <a:buNone/>
            </a:pPr>
            <a:r>
              <a:rPr b="0" i="0" lang="en-IN" sz="1300" u="none" cap="none" strike="noStrik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0" i="0" lang="en-IN" sz="3600" u="none" cap="none" strike="noStrik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                                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 chi values" id="1592" name="Google Shape;159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4974" y="5468032"/>
            <a:ext cx="406717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8" name="Google Shape;1598;p8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two chi-square values" id="1599" name="Google Shape;159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2362200"/>
            <a:ext cx="76581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5" name="Google Shape;1605;p8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what will be the chi-square value if the actual and expected values are the same?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24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It will be </a:t>
            </a:r>
            <a:r>
              <a:rPr b="1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zero</a:t>
            </a: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 because both the actual and expected are the same and the difference will be zero.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2400"/>
              <a:buChar char="•"/>
            </a:pPr>
            <a:r>
              <a:rPr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In this case, </a:t>
            </a: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distribution of the child node is the same as there is the parent node and hence we are not improving the purity of the nodes. 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0" i="0" lang="en-IN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Higher the chi-square value more will be the purity of the nodes after a split.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0B38"/>
              </a:buClr>
              <a:buSzPts val="4400"/>
              <a:buFont typeface="Arial"/>
              <a:buNone/>
            </a:pPr>
            <a:r>
              <a:rPr b="0" i="0" lang="en-IN">
                <a:solidFill>
                  <a:srgbClr val="610B38"/>
                </a:solidFill>
                <a:latin typeface="Arial"/>
                <a:ea typeface="Arial"/>
                <a:cs typeface="Arial"/>
                <a:sym typeface="Arial"/>
              </a:rPr>
              <a:t>Pruning: Getting an Optimal Decision tree</a:t>
            </a:r>
            <a:endParaRPr/>
          </a:p>
        </p:txBody>
      </p:sp>
      <p:sp>
        <p:nvSpPr>
          <p:cNvPr id="1611" name="Google Shape;1611;p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1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Pruning is a process of deleting the unnecessary nodes from a tree in order to get the optimal decision tree.</a:t>
            </a: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A too-large tree increases the risk of overfitting, and a small tree may not capture all the important features of the dataset.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Therefore, a technique that decreases the size of the learning tree without reducing accuracy is known as Pruning.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There are mainly two types of tree </a:t>
            </a:r>
            <a:r>
              <a:rPr b="1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pruning </a:t>
            </a:r>
            <a:r>
              <a:rPr b="0" i="0" lang="en-IN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technology used: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Cost Complexity Pruning</a:t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Reduced Error Pruning</a:t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0B38"/>
              </a:buClr>
              <a:buSzPts val="4400"/>
              <a:buFont typeface="Arial"/>
              <a:buNone/>
            </a:pPr>
            <a:r>
              <a:rPr b="0" i="0" lang="en-IN">
                <a:solidFill>
                  <a:srgbClr val="610B38"/>
                </a:solidFill>
                <a:latin typeface="Arial"/>
                <a:ea typeface="Arial"/>
                <a:cs typeface="Arial"/>
                <a:sym typeface="Arial"/>
              </a:rPr>
              <a:t>advantages of the Decision Tree</a:t>
            </a:r>
            <a:endParaRPr/>
          </a:p>
        </p:txBody>
      </p:sp>
      <p:sp>
        <p:nvSpPr>
          <p:cNvPr id="1617" name="Google Shape;1617;p8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is simple to understand as it follows the same process which a human follow while making any decision in real-life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can be very useful for solving decision-related problems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helps to think about all the possible outcomes for a problem.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There is less requirement of data cleaning compared to other algorithms.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0B38"/>
              </a:buClr>
              <a:buSzPts val="4400"/>
              <a:buFont typeface="Arial"/>
              <a:buNone/>
            </a:pPr>
            <a:r>
              <a:rPr b="0" i="0" lang="en-IN">
                <a:solidFill>
                  <a:srgbClr val="610B38"/>
                </a:solidFill>
                <a:latin typeface="Arial"/>
                <a:ea typeface="Arial"/>
                <a:cs typeface="Arial"/>
                <a:sym typeface="Arial"/>
              </a:rPr>
              <a:t>Disadvantages of the Decision Tree</a:t>
            </a:r>
            <a:endParaRPr/>
          </a:p>
        </p:txBody>
      </p:sp>
      <p:sp>
        <p:nvSpPr>
          <p:cNvPr id="1623" name="Google Shape;1623;p8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decision tree contains lots of layers, which makes it complex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may have an overfitting issue, which can be resolved using the </a:t>
            </a:r>
            <a:r>
              <a:rPr b="1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Random Forest algorithm</a:t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 more class labels, the computational complexity of the decision tree may increase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Come up with the algorithm that</a:t>
            </a:r>
            <a:endParaRPr/>
          </a:p>
        </p:txBody>
      </p:sp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Will search the space of the decision trees and given the training examples come up with the smallest decision tree that fits the data (if there is no noise).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But finding the smallest decision tree that fits the data is a computationally hard problem therefore we look for some greedy algorithm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/>
              <a:t>We search for a good tree and we have to decide how we can come up with the good tree for learning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Importing the libraries</a:t>
            </a:r>
            <a:endParaRPr/>
          </a:p>
        </p:txBody>
      </p:sp>
      <p:sp>
        <p:nvSpPr>
          <p:cNvPr id="1629" name="Google Shape;1629;p9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28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numpy </a:t>
            </a: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8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matplotlib.pyplot </a:t>
            </a: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plt</a:t>
            </a:r>
            <a:endParaRPr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8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pandas </a:t>
            </a: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pd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Importing the dataset</a:t>
            </a:r>
            <a:br>
              <a:rPr lang="en-IN"/>
            </a:br>
            <a:endParaRPr/>
          </a:p>
        </p:txBody>
      </p:sp>
      <p:sp>
        <p:nvSpPr>
          <p:cNvPr id="1635" name="Google Shape;1635;p9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dataset = pd.read_csv('Social_Network_Ads.csv’)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x = dataset.iloc[:, :-1].values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y = dataset.iloc[:, -1].values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36" name="Google Shape;1636;p91"/>
          <p:cNvSpPr/>
          <p:nvPr/>
        </p:nvSpPr>
        <p:spPr>
          <a:xfrm>
            <a:off x="5745480" y="2391311"/>
            <a:ext cx="614172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	EstimatedSalary	Purchased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		19000			0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		20000			0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		43000			0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		57000			0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		76000			0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		58000			0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		84000			0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		150000		1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		33000			0	</a:t>
            </a:r>
            <a:endParaRPr/>
          </a:p>
        </p:txBody>
      </p:sp>
      <p:sp>
        <p:nvSpPr>
          <p:cNvPr id="1637" name="Google Shape;1637;p91"/>
          <p:cNvSpPr txBox="1"/>
          <p:nvPr/>
        </p:nvSpPr>
        <p:spPr>
          <a:xfrm>
            <a:off x="6598920" y="6176963"/>
            <a:ext cx="3383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Total- 1000 entries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Splitting the dataset into the Training set and Test set</a:t>
            </a:r>
            <a:endParaRPr/>
          </a:p>
        </p:txBody>
      </p:sp>
      <p:sp>
        <p:nvSpPr>
          <p:cNvPr id="1643" name="Google Shape;1643;p9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28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sklearn.model_selection </a:t>
            </a: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train_test_split</a:t>
            </a:r>
            <a:endParaRPr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X_train, X_test, y_train, y_test = train_test_split(X, y, test_size =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random_state =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Feature Scaling</a:t>
            </a:r>
            <a:endParaRPr/>
          </a:p>
        </p:txBody>
      </p:sp>
      <p:sp>
        <p:nvSpPr>
          <p:cNvPr id="1649" name="Google Shape;1649;p9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28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sklearn.preprocessing </a:t>
            </a: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StandardScaler</a:t>
            </a:r>
            <a:endParaRPr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sc = StandardScaler()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X_train = sc.fit_transform(X_train)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X_test = sc.transform(X_test)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Arial"/>
              <a:buNone/>
            </a:pPr>
            <a:r>
              <a:rPr b="0" i="0" lang="en-IN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Training the Decision Tree Classification model on the Training set</a:t>
            </a:r>
            <a:endParaRPr/>
          </a:p>
        </p:txBody>
      </p:sp>
      <p:sp>
        <p:nvSpPr>
          <p:cNvPr id="1655" name="Google Shape;1655;p9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28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sklearn.tree </a:t>
            </a: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DecisionTreeClassifier</a:t>
            </a:r>
            <a:endParaRPr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classifier = DecisionTreeClassifier(criterion = 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'entropy'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random_state =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classifier.fit(X_train, y_train)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Predicting a new result</a:t>
            </a:r>
            <a:endParaRPr/>
          </a:p>
        </p:txBody>
      </p:sp>
      <p:sp>
        <p:nvSpPr>
          <p:cNvPr id="1661" name="Google Shape;1661;p9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2800"/>
              <a:buChar char="•"/>
            </a:pP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(classifier.predict(sc.transform([[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87000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]])))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Output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2400"/>
              <a:buChar char="•"/>
            </a:pPr>
            <a:r>
              <a:rPr b="0" i="0" lang="en-I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Predicting the Test set results</a:t>
            </a:r>
            <a:endParaRPr/>
          </a:p>
        </p:txBody>
      </p:sp>
      <p:sp>
        <p:nvSpPr>
          <p:cNvPr id="1667" name="Google Shape;1667;p9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y_pred = classifier.predict(X_test)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Char char="•"/>
            </a:pP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(np.concatenate((y_pred.reshape(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(y_pred),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 y_test.reshape(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(y_test),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Making the Confusion Matrix</a:t>
            </a:r>
            <a:endParaRPr/>
          </a:p>
        </p:txBody>
      </p:sp>
      <p:sp>
        <p:nvSpPr>
          <p:cNvPr id="1673" name="Google Shape;1673;p9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28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sklearn.metrics </a:t>
            </a: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confusion_matrix, accuracy_score</a:t>
            </a:r>
            <a:endParaRPr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cm = confusion_matrix(y_test, y_pred)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Char char="•"/>
            </a:pP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accuracy_score(y_test, y_pred)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Output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/>
              <a:t>[[62         6]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/>
              <a:t>  [ 3        29]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/>
              <a:t>0.91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9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Visualising the Training set results</a:t>
            </a:r>
            <a:endParaRPr/>
          </a:p>
        </p:txBody>
      </p:sp>
      <p:sp>
        <p:nvSpPr>
          <p:cNvPr id="1679" name="Google Shape;1679;p9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ct val="1000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matplotlib.colors </a:t>
            </a: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ListedColormap</a:t>
            </a:r>
            <a:endParaRPr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X_set, y_set = sc.inverse_transform(X_train), y_train</a:t>
            </a:r>
            <a:endParaRPr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X1, X2 = np.meshgrid(np.arange(start = X_set[:,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 -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stop = X_set[:,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 +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step =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np.arange(start = X_set[:,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 -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stop = X_set[:,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 +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step =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plt.contourf(X1, X2, classifier.predict(sc.transform(np.array([X1.ravel(), X2.ravel()]).T)).reshape(X1.shape),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alpha =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0.75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cmap = ListedColormap((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'green'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plt.xlim(X1.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(), X1.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plt.ylim(X2.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(), X2.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ct val="100000"/>
              <a:buChar char="•"/>
            </a:pPr>
            <a:r>
              <a:rPr b="0" lang="en-I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i, j </a:t>
            </a:r>
            <a:r>
              <a:rPr b="0" lang="en-I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lang="en-I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(np.unique(y_set)):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plt.scatter(X_set[y_set == j,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X_set[y_set == j, </a:t>
            </a:r>
            <a:r>
              <a:rPr b="0" lang="en-IN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c = ListedColormap((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'green'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))(i), label = j)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'Decision Tree Classification (Training set)'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b="0" lang="en-I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'Estimated Salary'</a:t>
            </a: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plt.legend()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lang="en-I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/>
          </a:p>
          <a:p>
            <a:pPr indent="-157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400"/>
              <a:buFont typeface="Roboto"/>
              <a:buNone/>
            </a:pPr>
            <a:r>
              <a:rPr b="0" i="0" lang="en-I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Visualising the Training set results</a:t>
            </a:r>
            <a:endParaRPr/>
          </a:p>
        </p:txBody>
      </p:sp>
      <p:pic>
        <p:nvPicPr>
          <p:cNvPr id="1685" name="Google Shape;168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301" y="2105025"/>
            <a:ext cx="5836037" cy="398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2021-04-24T05:22:14Z</dcterms:created>
  <dc:creator>Manjari Gupta</dc:creator>
</cp:coreProperties>
</file>